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8" r:id="rId2"/>
    <p:sldId id="256" r:id="rId3"/>
    <p:sldId id="257" r:id="rId4"/>
    <p:sldId id="259" r:id="rId5"/>
    <p:sldId id="260" r:id="rId6"/>
    <p:sldId id="261" r:id="rId7"/>
    <p:sldId id="262" r:id="rId8"/>
    <p:sldId id="263" r:id="rId9"/>
    <p:sldId id="265" r:id="rId10"/>
    <p:sldId id="284" r:id="rId11"/>
    <p:sldId id="267" r:id="rId12"/>
    <p:sldId id="266" r:id="rId13"/>
    <p:sldId id="268" r:id="rId14"/>
    <p:sldId id="269" r:id="rId15"/>
    <p:sldId id="270" r:id="rId16"/>
    <p:sldId id="271" r:id="rId17"/>
    <p:sldId id="272" r:id="rId18"/>
    <p:sldId id="273" r:id="rId19"/>
    <p:sldId id="286" r:id="rId20"/>
    <p:sldId id="276" r:id="rId21"/>
    <p:sldId id="277" r:id="rId22"/>
    <p:sldId id="278" r:id="rId23"/>
    <p:sldId id="279" r:id="rId24"/>
    <p:sldId id="280" r:id="rId25"/>
    <p:sldId id="282" r:id="rId26"/>
    <p:sldId id="287"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048" autoAdjust="0"/>
  </p:normalViewPr>
  <p:slideViewPr>
    <p:cSldViewPr snapToGrid="0">
      <p:cViewPr varScale="1">
        <p:scale>
          <a:sx n="95" d="100"/>
          <a:sy n="95" d="100"/>
        </p:scale>
        <p:origin x="1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CAF5030-0688-49BC-9DEA-35440DD6DCBB}"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DFFD0B85-7E92-49A2-AF39-DCF61C85FD3F}">
      <dgm:prSet/>
      <dgm:spPr/>
      <dgm:t>
        <a:bodyPr/>
        <a:lstStyle/>
        <a:p>
          <a:pPr>
            <a:lnSpc>
              <a:spcPct val="100000"/>
            </a:lnSpc>
          </a:pPr>
          <a:r>
            <a:rPr lang="en-US"/>
            <a:t>How should one best choose which generalized mean value functions, or</a:t>
          </a:r>
          <a:r>
            <a:rPr lang="tr-TR"/>
            <a:t> </a:t>
          </a:r>
          <a:r>
            <a:rPr lang="en-US"/>
            <a:t>penalty</a:t>
          </a:r>
          <a:r>
            <a:rPr lang="tr-TR"/>
            <a:t> </a:t>
          </a:r>
          <a:r>
            <a:rPr lang="en-US"/>
            <a:t>functions, to use?</a:t>
          </a:r>
        </a:p>
      </dgm:t>
    </dgm:pt>
    <dgm:pt modelId="{595E87B7-DE31-4E2E-ACB8-30CF90D2294A}" type="parTrans" cxnId="{0F4FC2F7-4ACE-4BAF-ABC5-51317EAA39A5}">
      <dgm:prSet/>
      <dgm:spPr/>
      <dgm:t>
        <a:bodyPr/>
        <a:lstStyle/>
        <a:p>
          <a:endParaRPr lang="en-US"/>
        </a:p>
      </dgm:t>
    </dgm:pt>
    <dgm:pt modelId="{F81404A3-F803-4515-AE16-93AADE0EE653}" type="sibTrans" cxnId="{0F4FC2F7-4ACE-4BAF-ABC5-51317EAA39A5}">
      <dgm:prSet/>
      <dgm:spPr/>
      <dgm:t>
        <a:bodyPr/>
        <a:lstStyle/>
        <a:p>
          <a:endParaRPr lang="en-US"/>
        </a:p>
      </dgm:t>
    </dgm:pt>
    <dgm:pt modelId="{C6F38BE1-A2CF-4956-BA7E-1115664D27EC}">
      <dgm:prSet/>
      <dgm:spPr/>
      <dgm:t>
        <a:bodyPr/>
        <a:lstStyle/>
        <a:p>
          <a:pPr>
            <a:lnSpc>
              <a:spcPct val="100000"/>
            </a:lnSpc>
          </a:pPr>
          <a:r>
            <a:rPr lang="en-US"/>
            <a:t>Can our ideas be combined effectively with more traditional approaches? In</a:t>
          </a:r>
          <a:r>
            <a:rPr lang="tr-TR"/>
            <a:t> </a:t>
          </a:r>
          <a:r>
            <a:rPr lang="en-US"/>
            <a:t>particular, what is the best way to blend the efficiency of</a:t>
          </a:r>
          <a:r>
            <a:rPr lang="tr-TR"/>
            <a:t> </a:t>
          </a:r>
          <a:r>
            <a:rPr lang="en-US"/>
            <a:t>depth-first search with our ideas?</a:t>
          </a:r>
        </a:p>
      </dgm:t>
    </dgm:pt>
    <dgm:pt modelId="{A97C2E7A-69FB-49BD-B409-32E4D293B825}" type="parTrans" cxnId="{49E544C0-3798-4723-AF77-4BCC79EE4FEA}">
      <dgm:prSet/>
      <dgm:spPr/>
      <dgm:t>
        <a:bodyPr/>
        <a:lstStyle/>
        <a:p>
          <a:endParaRPr lang="en-US"/>
        </a:p>
      </dgm:t>
    </dgm:pt>
    <dgm:pt modelId="{B9D7FDD1-9F44-4B15-B5A9-6B3BEF4B73EA}" type="sibTrans" cxnId="{49E544C0-3798-4723-AF77-4BCC79EE4FEA}">
      <dgm:prSet/>
      <dgm:spPr/>
      <dgm:t>
        <a:bodyPr/>
        <a:lstStyle/>
        <a:p>
          <a:endParaRPr lang="en-US"/>
        </a:p>
      </dgm:t>
    </dgm:pt>
    <dgm:pt modelId="{0EA7880F-D471-4F5C-BD80-BFC1728BD417}">
      <dgm:prSet/>
      <dgm:spPr/>
      <dgm:t>
        <a:bodyPr/>
        <a:lstStyle/>
        <a:p>
          <a:pPr>
            <a:lnSpc>
              <a:spcPct val="100000"/>
            </a:lnSpc>
          </a:pPr>
          <a:r>
            <a:rPr lang="en-US"/>
            <a:t>How well can these ideas be parallelized? </a:t>
          </a:r>
        </a:p>
      </dgm:t>
    </dgm:pt>
    <dgm:pt modelId="{853899EB-F7FD-4108-8A77-1715ACBA49C8}" type="parTrans" cxnId="{14409D35-1EC8-411F-A87F-41964367B117}">
      <dgm:prSet/>
      <dgm:spPr/>
      <dgm:t>
        <a:bodyPr/>
        <a:lstStyle/>
        <a:p>
          <a:endParaRPr lang="en-US"/>
        </a:p>
      </dgm:t>
    </dgm:pt>
    <dgm:pt modelId="{932F3947-2222-463A-9672-915A7B5BDA2C}" type="sibTrans" cxnId="{14409D35-1EC8-411F-A87F-41964367B117}">
      <dgm:prSet/>
      <dgm:spPr/>
      <dgm:t>
        <a:bodyPr/>
        <a:lstStyle/>
        <a:p>
          <a:endParaRPr lang="en-US"/>
        </a:p>
      </dgm:t>
    </dgm:pt>
    <dgm:pt modelId="{40539451-1A94-46FA-B76E-52C703F835FD}">
      <dgm:prSet/>
      <dgm:spPr/>
      <dgm:t>
        <a:bodyPr/>
        <a:lstStyle/>
        <a:p>
          <a:pPr>
            <a:lnSpc>
              <a:spcPct val="100000"/>
            </a:lnSpc>
          </a:pPr>
          <a:r>
            <a:rPr lang="en-US"/>
            <a:t>How well does our approach work in games where sacrifices are</a:t>
          </a:r>
          <a:r>
            <a:rPr lang="tr-TR"/>
            <a:t> </a:t>
          </a:r>
          <a:r>
            <a:rPr lang="en-US"/>
            <a:t>important?</a:t>
          </a:r>
          <a:r>
            <a:rPr lang="tr-TR"/>
            <a:t> </a:t>
          </a:r>
          <a:r>
            <a:rPr lang="en-US"/>
            <a:t>(Connect-Four seems not to be such a game.) Will useful sacrifice</a:t>
          </a:r>
          <a:r>
            <a:rPr lang="tr-TR"/>
            <a:t> </a:t>
          </a:r>
          <a:r>
            <a:rPr lang="en-US"/>
            <a:t>plays be</a:t>
          </a:r>
          <a:r>
            <a:rPr lang="tr-TR"/>
            <a:t> </a:t>
          </a:r>
          <a:r>
            <a:rPr lang="en-US"/>
            <a:t>discovered?</a:t>
          </a:r>
        </a:p>
      </dgm:t>
    </dgm:pt>
    <dgm:pt modelId="{53B61A49-3A72-4946-ABBF-3298061B5928}" type="parTrans" cxnId="{20CB1B8A-DF45-42EC-B255-05529B6020CF}">
      <dgm:prSet/>
      <dgm:spPr/>
      <dgm:t>
        <a:bodyPr/>
        <a:lstStyle/>
        <a:p>
          <a:endParaRPr lang="en-US"/>
        </a:p>
      </dgm:t>
    </dgm:pt>
    <dgm:pt modelId="{AB20B4DD-7F40-4021-B79D-E23DEF6D2343}" type="sibTrans" cxnId="{20CB1B8A-DF45-42EC-B255-05529B6020CF}">
      <dgm:prSet/>
      <dgm:spPr/>
      <dgm:t>
        <a:bodyPr/>
        <a:lstStyle/>
        <a:p>
          <a:endParaRPr lang="en-US"/>
        </a:p>
      </dgm:t>
    </dgm:pt>
    <dgm:pt modelId="{15ACE6FE-43AD-44F6-9329-51E5AB92C43C}">
      <dgm:prSet/>
      <dgm:spPr/>
      <dgm:t>
        <a:bodyPr/>
        <a:lstStyle/>
        <a:p>
          <a:pPr>
            <a:lnSpc>
              <a:spcPct val="100000"/>
            </a:lnSpc>
          </a:pPr>
          <a:r>
            <a:rPr lang="en-US"/>
            <a:t>How sensitive is our approach to "noise" in the static evaluation</a:t>
          </a:r>
          <a:r>
            <a:rPr lang="tr-TR"/>
            <a:t> </a:t>
          </a:r>
          <a:r>
            <a:rPr lang="en-US"/>
            <a:t>function, compared to traditional approaches, in terms of the resulting quality</a:t>
          </a:r>
          <a:r>
            <a:rPr lang="tr-TR"/>
            <a:t> </a:t>
          </a:r>
          <a:r>
            <a:rPr lang="en-US"/>
            <a:t>of play?</a:t>
          </a:r>
        </a:p>
      </dgm:t>
    </dgm:pt>
    <dgm:pt modelId="{7C2F195E-6AB4-4ADE-B41D-A6E5FE868686}" type="parTrans" cxnId="{BAE9C4A7-9636-41F4-8DD7-58A9D2A9FF8A}">
      <dgm:prSet/>
      <dgm:spPr/>
      <dgm:t>
        <a:bodyPr/>
        <a:lstStyle/>
        <a:p>
          <a:endParaRPr lang="en-US"/>
        </a:p>
      </dgm:t>
    </dgm:pt>
    <dgm:pt modelId="{E65EEF13-241E-48F4-A3C7-08CE3B1D1370}" type="sibTrans" cxnId="{BAE9C4A7-9636-41F4-8DD7-58A9D2A9FF8A}">
      <dgm:prSet/>
      <dgm:spPr/>
      <dgm:t>
        <a:bodyPr/>
        <a:lstStyle/>
        <a:p>
          <a:endParaRPr lang="en-US"/>
        </a:p>
      </dgm:t>
    </dgm:pt>
    <dgm:pt modelId="{3C0C67CE-5A62-45D3-9F8F-663BFCB76CF3}">
      <dgm:prSet/>
      <dgm:spPr/>
      <dgm:t>
        <a:bodyPr/>
        <a:lstStyle/>
        <a:p>
          <a:pPr>
            <a:lnSpc>
              <a:spcPct val="100000"/>
            </a:lnSpc>
          </a:pPr>
          <a:r>
            <a:rPr lang="en-US"/>
            <a:t>How well does the min / max approximation scheme work on pathological</a:t>
          </a:r>
          <a:r>
            <a:rPr lang="tr-TR"/>
            <a:t> </a:t>
          </a:r>
          <a:r>
            <a:rPr lang="en-US"/>
            <a:t>games? </a:t>
          </a:r>
          <a:br>
            <a:rPr lang="en-US"/>
          </a:br>
          <a:endParaRPr lang="en-US"/>
        </a:p>
      </dgm:t>
    </dgm:pt>
    <dgm:pt modelId="{876E9C7D-219D-4D34-B897-F58A833874C2}" type="parTrans" cxnId="{1B1A01ED-4124-404F-87EA-816B2A060E5F}">
      <dgm:prSet/>
      <dgm:spPr/>
      <dgm:t>
        <a:bodyPr/>
        <a:lstStyle/>
        <a:p>
          <a:endParaRPr lang="en-US"/>
        </a:p>
      </dgm:t>
    </dgm:pt>
    <dgm:pt modelId="{8E2DCB78-B50C-40DC-8676-9D22BC2B0047}" type="sibTrans" cxnId="{1B1A01ED-4124-404F-87EA-816B2A060E5F}">
      <dgm:prSet/>
      <dgm:spPr/>
      <dgm:t>
        <a:bodyPr/>
        <a:lstStyle/>
        <a:p>
          <a:endParaRPr lang="en-US"/>
        </a:p>
      </dgm:t>
    </dgm:pt>
    <dgm:pt modelId="{4FA86900-A486-480C-BB53-996870B7682C}" type="pres">
      <dgm:prSet presAssocID="{BCAF5030-0688-49BC-9DEA-35440DD6DCBB}" presName="root" presStyleCnt="0">
        <dgm:presLayoutVars>
          <dgm:dir/>
          <dgm:resizeHandles val="exact"/>
        </dgm:presLayoutVars>
      </dgm:prSet>
      <dgm:spPr/>
    </dgm:pt>
    <dgm:pt modelId="{B1980443-41EA-4B5B-BD40-99B4AE031039}" type="pres">
      <dgm:prSet presAssocID="{DFFD0B85-7E92-49A2-AF39-DCF61C85FD3F}" presName="compNode" presStyleCnt="0"/>
      <dgm:spPr/>
    </dgm:pt>
    <dgm:pt modelId="{73A5767D-3A4A-4BB8-B263-CBB37B693AEA}" type="pres">
      <dgm:prSet presAssocID="{DFFD0B85-7E92-49A2-AF39-DCF61C85FD3F}" presName="bgRect" presStyleLbl="bgShp" presStyleIdx="0" presStyleCnt="6"/>
      <dgm:spPr/>
    </dgm:pt>
    <dgm:pt modelId="{06CC97E9-E2D2-4016-B194-A0F4F5B29240}" type="pres">
      <dgm:prSet presAssocID="{DFFD0B85-7E92-49A2-AF39-DCF61C85FD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ul ve dişli"/>
        </a:ext>
      </dgm:extLst>
    </dgm:pt>
    <dgm:pt modelId="{B27A2AE9-C091-4F1E-B5B0-F393D21AE046}" type="pres">
      <dgm:prSet presAssocID="{DFFD0B85-7E92-49A2-AF39-DCF61C85FD3F}" presName="spaceRect" presStyleCnt="0"/>
      <dgm:spPr/>
    </dgm:pt>
    <dgm:pt modelId="{8AAE2403-E50B-4FA8-83DA-1F29086D3D8D}" type="pres">
      <dgm:prSet presAssocID="{DFFD0B85-7E92-49A2-AF39-DCF61C85FD3F}" presName="parTx" presStyleLbl="revTx" presStyleIdx="0" presStyleCnt="6">
        <dgm:presLayoutVars>
          <dgm:chMax val="0"/>
          <dgm:chPref val="0"/>
        </dgm:presLayoutVars>
      </dgm:prSet>
      <dgm:spPr/>
    </dgm:pt>
    <dgm:pt modelId="{34029A87-96E0-4436-BE2B-4226B5C993FA}" type="pres">
      <dgm:prSet presAssocID="{F81404A3-F803-4515-AE16-93AADE0EE653}" presName="sibTrans" presStyleCnt="0"/>
      <dgm:spPr/>
    </dgm:pt>
    <dgm:pt modelId="{E0979A11-2A54-4711-8C02-C0517E4A685D}" type="pres">
      <dgm:prSet presAssocID="{C6F38BE1-A2CF-4956-BA7E-1115664D27EC}" presName="compNode" presStyleCnt="0"/>
      <dgm:spPr/>
    </dgm:pt>
    <dgm:pt modelId="{C50FE0B1-FD0B-4330-8F46-E396E96BB2F4}" type="pres">
      <dgm:prSet presAssocID="{C6F38BE1-A2CF-4956-BA7E-1115664D27EC}" presName="bgRect" presStyleLbl="bgShp" presStyleIdx="1" presStyleCnt="6"/>
      <dgm:spPr/>
    </dgm:pt>
    <dgm:pt modelId="{5748B046-BC69-4B4C-90BC-5744A3691F5E}" type="pres">
      <dgm:prSet presAssocID="{C6F38BE1-A2CF-4956-BA7E-1115664D27EC}"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79133DD6-F671-4FE3-9DF9-53786AB5E198}" type="pres">
      <dgm:prSet presAssocID="{C6F38BE1-A2CF-4956-BA7E-1115664D27EC}" presName="spaceRect" presStyleCnt="0"/>
      <dgm:spPr/>
    </dgm:pt>
    <dgm:pt modelId="{85A63F45-EF02-4D32-B84E-15C9B3657982}" type="pres">
      <dgm:prSet presAssocID="{C6F38BE1-A2CF-4956-BA7E-1115664D27EC}" presName="parTx" presStyleLbl="revTx" presStyleIdx="1" presStyleCnt="6">
        <dgm:presLayoutVars>
          <dgm:chMax val="0"/>
          <dgm:chPref val="0"/>
        </dgm:presLayoutVars>
      </dgm:prSet>
      <dgm:spPr/>
    </dgm:pt>
    <dgm:pt modelId="{1A6EEA8D-80AE-420E-B5EF-855CEE139C33}" type="pres">
      <dgm:prSet presAssocID="{B9D7FDD1-9F44-4B15-B5A9-6B3BEF4B73EA}" presName="sibTrans" presStyleCnt="0"/>
      <dgm:spPr/>
    </dgm:pt>
    <dgm:pt modelId="{3E7B93F7-82DE-4743-949B-5C6B6A1D068F}" type="pres">
      <dgm:prSet presAssocID="{0EA7880F-D471-4F5C-BD80-BFC1728BD417}" presName="compNode" presStyleCnt="0"/>
      <dgm:spPr/>
    </dgm:pt>
    <dgm:pt modelId="{2A38CC66-A9A0-4072-BF3B-9E3FADCF7452}" type="pres">
      <dgm:prSet presAssocID="{0EA7880F-D471-4F5C-BD80-BFC1728BD417}" presName="bgRect" presStyleLbl="bgShp" presStyleIdx="2" presStyleCnt="6"/>
      <dgm:spPr/>
    </dgm:pt>
    <dgm:pt modelId="{1233DE4C-0030-404E-8724-9DF9A09F4A0E}" type="pres">
      <dgm:prSet presAssocID="{0EA7880F-D471-4F5C-BD80-BFC1728BD417}" presName="iconRect" presStyleLbl="node1" presStyleIdx="2"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ul ve dişli"/>
        </a:ext>
      </dgm:extLst>
    </dgm:pt>
    <dgm:pt modelId="{89B41C67-4648-45B4-A1D6-C5C033F8CA1D}" type="pres">
      <dgm:prSet presAssocID="{0EA7880F-D471-4F5C-BD80-BFC1728BD417}" presName="spaceRect" presStyleCnt="0"/>
      <dgm:spPr/>
    </dgm:pt>
    <dgm:pt modelId="{CE446DE0-3495-48D1-B719-208ADEE218C6}" type="pres">
      <dgm:prSet presAssocID="{0EA7880F-D471-4F5C-BD80-BFC1728BD417}" presName="parTx" presStyleLbl="revTx" presStyleIdx="2" presStyleCnt="6">
        <dgm:presLayoutVars>
          <dgm:chMax val="0"/>
          <dgm:chPref val="0"/>
        </dgm:presLayoutVars>
      </dgm:prSet>
      <dgm:spPr/>
    </dgm:pt>
    <dgm:pt modelId="{8354BBC7-C692-4E8A-AD03-238CCF5BD305}" type="pres">
      <dgm:prSet presAssocID="{932F3947-2222-463A-9672-915A7B5BDA2C}" presName="sibTrans" presStyleCnt="0"/>
      <dgm:spPr/>
    </dgm:pt>
    <dgm:pt modelId="{CC5816F8-D58E-4DE3-839F-F5D07E835EDD}" type="pres">
      <dgm:prSet presAssocID="{40539451-1A94-46FA-B76E-52C703F835FD}" presName="compNode" presStyleCnt="0"/>
      <dgm:spPr/>
    </dgm:pt>
    <dgm:pt modelId="{1DB3D361-ABC7-4297-95CD-E04E71B2CAED}" type="pres">
      <dgm:prSet presAssocID="{40539451-1A94-46FA-B76E-52C703F835FD}" presName="bgRect" presStyleLbl="bgShp" presStyleIdx="3" presStyleCnt="6"/>
      <dgm:spPr/>
    </dgm:pt>
    <dgm:pt modelId="{AA1E134D-8845-4109-8F21-AF3B926AC58B}" type="pres">
      <dgm:prSet presAssocID="{40539451-1A94-46FA-B76E-52C703F835FD}" presName="iconRect" presStyleLbl="node1" presStyleIdx="3"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ul ve dişli"/>
        </a:ext>
      </dgm:extLst>
    </dgm:pt>
    <dgm:pt modelId="{A630E3A5-D438-4F0E-9D7E-94EA9AEB37FB}" type="pres">
      <dgm:prSet presAssocID="{40539451-1A94-46FA-B76E-52C703F835FD}" presName="spaceRect" presStyleCnt="0"/>
      <dgm:spPr/>
    </dgm:pt>
    <dgm:pt modelId="{6947EFD0-0D23-4BA5-B8BB-43FB18C0C5D2}" type="pres">
      <dgm:prSet presAssocID="{40539451-1A94-46FA-B76E-52C703F835FD}" presName="parTx" presStyleLbl="revTx" presStyleIdx="3" presStyleCnt="6">
        <dgm:presLayoutVars>
          <dgm:chMax val="0"/>
          <dgm:chPref val="0"/>
        </dgm:presLayoutVars>
      </dgm:prSet>
      <dgm:spPr/>
    </dgm:pt>
    <dgm:pt modelId="{94C7D918-3B9D-492E-9FD8-ECB96DA58939}" type="pres">
      <dgm:prSet presAssocID="{AB20B4DD-7F40-4021-B79D-E23DEF6D2343}" presName="sibTrans" presStyleCnt="0"/>
      <dgm:spPr/>
    </dgm:pt>
    <dgm:pt modelId="{0B5FB3FA-DC45-4CA0-ACBC-3A261DDDB568}" type="pres">
      <dgm:prSet presAssocID="{15ACE6FE-43AD-44F6-9329-51E5AB92C43C}" presName="compNode" presStyleCnt="0"/>
      <dgm:spPr/>
    </dgm:pt>
    <dgm:pt modelId="{C29DB202-3D81-4C8F-AEB1-019241F20F93}" type="pres">
      <dgm:prSet presAssocID="{15ACE6FE-43AD-44F6-9329-51E5AB92C43C}" presName="bgRect" presStyleLbl="bgShp" presStyleIdx="4" presStyleCnt="6"/>
      <dgm:spPr/>
    </dgm:pt>
    <dgm:pt modelId="{AC98CE09-CE70-45CE-BB6E-028FC6693923}" type="pres">
      <dgm:prSet presAssocID="{15ACE6FE-43AD-44F6-9329-51E5AB92C43C}" presName="iconRect" presStyleLbl="node1" presStyleIdx="4"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ul ve dişli"/>
        </a:ext>
      </dgm:extLst>
    </dgm:pt>
    <dgm:pt modelId="{AEE1EAF1-CA42-4A15-82E6-D23214DC0811}" type="pres">
      <dgm:prSet presAssocID="{15ACE6FE-43AD-44F6-9329-51E5AB92C43C}" presName="spaceRect" presStyleCnt="0"/>
      <dgm:spPr/>
    </dgm:pt>
    <dgm:pt modelId="{9D9265FE-2C34-4624-9382-68BCE6A1E788}" type="pres">
      <dgm:prSet presAssocID="{15ACE6FE-43AD-44F6-9329-51E5AB92C43C}" presName="parTx" presStyleLbl="revTx" presStyleIdx="4" presStyleCnt="6">
        <dgm:presLayoutVars>
          <dgm:chMax val="0"/>
          <dgm:chPref val="0"/>
        </dgm:presLayoutVars>
      </dgm:prSet>
      <dgm:spPr/>
    </dgm:pt>
    <dgm:pt modelId="{9F1D9EFD-9B75-4FB9-8138-6D725A86519D}" type="pres">
      <dgm:prSet presAssocID="{E65EEF13-241E-48F4-A3C7-08CE3B1D1370}" presName="sibTrans" presStyleCnt="0"/>
      <dgm:spPr/>
    </dgm:pt>
    <dgm:pt modelId="{FCF0DBDB-56A5-48EF-92EE-9517C74AA138}" type="pres">
      <dgm:prSet presAssocID="{3C0C67CE-5A62-45D3-9F8F-663BFCB76CF3}" presName="compNode" presStyleCnt="0"/>
      <dgm:spPr/>
    </dgm:pt>
    <dgm:pt modelId="{53616F53-DC91-4BDB-BE32-AE41F49372F4}" type="pres">
      <dgm:prSet presAssocID="{3C0C67CE-5A62-45D3-9F8F-663BFCB76CF3}" presName="bgRect" presStyleLbl="bgShp" presStyleIdx="5" presStyleCnt="6"/>
      <dgm:spPr/>
    </dgm:pt>
    <dgm:pt modelId="{25565B3F-3A80-4A1D-9CD3-461C637E9620}" type="pres">
      <dgm:prSet presAssocID="{3C0C67CE-5A62-45D3-9F8F-663BFCB76CF3}" presName="iconRect" presStyleLbl="node1" presStyleIdx="5"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ul ve dişli"/>
        </a:ext>
      </dgm:extLst>
    </dgm:pt>
    <dgm:pt modelId="{BCA13639-AA2E-45A7-A2A0-44CEB485FAF8}" type="pres">
      <dgm:prSet presAssocID="{3C0C67CE-5A62-45D3-9F8F-663BFCB76CF3}" presName="spaceRect" presStyleCnt="0"/>
      <dgm:spPr/>
    </dgm:pt>
    <dgm:pt modelId="{59B1588C-2836-4EDD-80DB-9B7A569F902D}" type="pres">
      <dgm:prSet presAssocID="{3C0C67CE-5A62-45D3-9F8F-663BFCB76CF3}" presName="parTx" presStyleLbl="revTx" presStyleIdx="5" presStyleCnt="6">
        <dgm:presLayoutVars>
          <dgm:chMax val="0"/>
          <dgm:chPref val="0"/>
        </dgm:presLayoutVars>
      </dgm:prSet>
      <dgm:spPr/>
    </dgm:pt>
  </dgm:ptLst>
  <dgm:cxnLst>
    <dgm:cxn modelId="{D74D8500-A324-4F62-BE42-D0F8B723E384}" type="presOf" srcId="{BCAF5030-0688-49BC-9DEA-35440DD6DCBB}" destId="{4FA86900-A486-480C-BB53-996870B7682C}" srcOrd="0" destOrd="0" presId="urn:microsoft.com/office/officeart/2018/2/layout/IconVerticalSolidList"/>
    <dgm:cxn modelId="{53E83603-B9A5-432D-B8F8-807B6576074A}" type="presOf" srcId="{DFFD0B85-7E92-49A2-AF39-DCF61C85FD3F}" destId="{8AAE2403-E50B-4FA8-83DA-1F29086D3D8D}" srcOrd="0" destOrd="0" presId="urn:microsoft.com/office/officeart/2018/2/layout/IconVerticalSolidList"/>
    <dgm:cxn modelId="{1F931232-258E-4708-8E24-8744A53BF5EE}" type="presOf" srcId="{40539451-1A94-46FA-B76E-52C703F835FD}" destId="{6947EFD0-0D23-4BA5-B8BB-43FB18C0C5D2}" srcOrd="0" destOrd="0" presId="urn:microsoft.com/office/officeart/2018/2/layout/IconVerticalSolidList"/>
    <dgm:cxn modelId="{14409D35-1EC8-411F-A87F-41964367B117}" srcId="{BCAF5030-0688-49BC-9DEA-35440DD6DCBB}" destId="{0EA7880F-D471-4F5C-BD80-BFC1728BD417}" srcOrd="2" destOrd="0" parTransId="{853899EB-F7FD-4108-8A77-1715ACBA49C8}" sibTransId="{932F3947-2222-463A-9672-915A7B5BDA2C}"/>
    <dgm:cxn modelId="{1701246A-961D-4FEC-BBAE-A9626F9DB14E}" type="presOf" srcId="{0EA7880F-D471-4F5C-BD80-BFC1728BD417}" destId="{CE446DE0-3495-48D1-B719-208ADEE218C6}" srcOrd="0" destOrd="0" presId="urn:microsoft.com/office/officeart/2018/2/layout/IconVerticalSolidList"/>
    <dgm:cxn modelId="{20CB1B8A-DF45-42EC-B255-05529B6020CF}" srcId="{BCAF5030-0688-49BC-9DEA-35440DD6DCBB}" destId="{40539451-1A94-46FA-B76E-52C703F835FD}" srcOrd="3" destOrd="0" parTransId="{53B61A49-3A72-4946-ABBF-3298061B5928}" sibTransId="{AB20B4DD-7F40-4021-B79D-E23DEF6D2343}"/>
    <dgm:cxn modelId="{2D785B9F-2F62-48FF-876A-4D8778B724AC}" type="presOf" srcId="{15ACE6FE-43AD-44F6-9329-51E5AB92C43C}" destId="{9D9265FE-2C34-4624-9382-68BCE6A1E788}" srcOrd="0" destOrd="0" presId="urn:microsoft.com/office/officeart/2018/2/layout/IconVerticalSolidList"/>
    <dgm:cxn modelId="{BAE9C4A7-9636-41F4-8DD7-58A9D2A9FF8A}" srcId="{BCAF5030-0688-49BC-9DEA-35440DD6DCBB}" destId="{15ACE6FE-43AD-44F6-9329-51E5AB92C43C}" srcOrd="4" destOrd="0" parTransId="{7C2F195E-6AB4-4ADE-B41D-A6E5FE868686}" sibTransId="{E65EEF13-241E-48F4-A3C7-08CE3B1D1370}"/>
    <dgm:cxn modelId="{4FC21EA9-BA6A-4100-80F0-413AAB7F314A}" type="presOf" srcId="{C6F38BE1-A2CF-4956-BA7E-1115664D27EC}" destId="{85A63F45-EF02-4D32-B84E-15C9B3657982}" srcOrd="0" destOrd="0" presId="urn:microsoft.com/office/officeart/2018/2/layout/IconVerticalSolidList"/>
    <dgm:cxn modelId="{49E544C0-3798-4723-AF77-4BCC79EE4FEA}" srcId="{BCAF5030-0688-49BC-9DEA-35440DD6DCBB}" destId="{C6F38BE1-A2CF-4956-BA7E-1115664D27EC}" srcOrd="1" destOrd="0" parTransId="{A97C2E7A-69FB-49BD-B409-32E4D293B825}" sibTransId="{B9D7FDD1-9F44-4B15-B5A9-6B3BEF4B73EA}"/>
    <dgm:cxn modelId="{6A998DD5-CDFE-4473-8A1A-22EFA0DE01F1}" type="presOf" srcId="{3C0C67CE-5A62-45D3-9F8F-663BFCB76CF3}" destId="{59B1588C-2836-4EDD-80DB-9B7A569F902D}" srcOrd="0" destOrd="0" presId="urn:microsoft.com/office/officeart/2018/2/layout/IconVerticalSolidList"/>
    <dgm:cxn modelId="{1B1A01ED-4124-404F-87EA-816B2A060E5F}" srcId="{BCAF5030-0688-49BC-9DEA-35440DD6DCBB}" destId="{3C0C67CE-5A62-45D3-9F8F-663BFCB76CF3}" srcOrd="5" destOrd="0" parTransId="{876E9C7D-219D-4D34-B897-F58A833874C2}" sibTransId="{8E2DCB78-B50C-40DC-8676-9D22BC2B0047}"/>
    <dgm:cxn modelId="{0F4FC2F7-4ACE-4BAF-ABC5-51317EAA39A5}" srcId="{BCAF5030-0688-49BC-9DEA-35440DD6DCBB}" destId="{DFFD0B85-7E92-49A2-AF39-DCF61C85FD3F}" srcOrd="0" destOrd="0" parTransId="{595E87B7-DE31-4E2E-ACB8-30CF90D2294A}" sibTransId="{F81404A3-F803-4515-AE16-93AADE0EE653}"/>
    <dgm:cxn modelId="{FA4D779C-54D4-42A4-820E-276623648E68}" type="presParOf" srcId="{4FA86900-A486-480C-BB53-996870B7682C}" destId="{B1980443-41EA-4B5B-BD40-99B4AE031039}" srcOrd="0" destOrd="0" presId="urn:microsoft.com/office/officeart/2018/2/layout/IconVerticalSolidList"/>
    <dgm:cxn modelId="{553A848A-AF07-4345-8314-5726637F894B}" type="presParOf" srcId="{B1980443-41EA-4B5B-BD40-99B4AE031039}" destId="{73A5767D-3A4A-4BB8-B263-CBB37B693AEA}" srcOrd="0" destOrd="0" presId="urn:microsoft.com/office/officeart/2018/2/layout/IconVerticalSolidList"/>
    <dgm:cxn modelId="{7FC2FB88-0B3E-42F7-B69C-CE3BBDA6103D}" type="presParOf" srcId="{B1980443-41EA-4B5B-BD40-99B4AE031039}" destId="{06CC97E9-E2D2-4016-B194-A0F4F5B29240}" srcOrd="1" destOrd="0" presId="urn:microsoft.com/office/officeart/2018/2/layout/IconVerticalSolidList"/>
    <dgm:cxn modelId="{5D2B3561-5794-4080-A72E-3D565E7982D7}" type="presParOf" srcId="{B1980443-41EA-4B5B-BD40-99B4AE031039}" destId="{B27A2AE9-C091-4F1E-B5B0-F393D21AE046}" srcOrd="2" destOrd="0" presId="urn:microsoft.com/office/officeart/2018/2/layout/IconVerticalSolidList"/>
    <dgm:cxn modelId="{B765D03B-CC85-47BB-AF95-369F2675052A}" type="presParOf" srcId="{B1980443-41EA-4B5B-BD40-99B4AE031039}" destId="{8AAE2403-E50B-4FA8-83DA-1F29086D3D8D}" srcOrd="3" destOrd="0" presId="urn:microsoft.com/office/officeart/2018/2/layout/IconVerticalSolidList"/>
    <dgm:cxn modelId="{5F304B7F-18EB-49EB-8E28-134EB62EBD7E}" type="presParOf" srcId="{4FA86900-A486-480C-BB53-996870B7682C}" destId="{34029A87-96E0-4436-BE2B-4226B5C993FA}" srcOrd="1" destOrd="0" presId="urn:microsoft.com/office/officeart/2018/2/layout/IconVerticalSolidList"/>
    <dgm:cxn modelId="{E4799E4A-79A0-48DB-8025-901DB1D04BD9}" type="presParOf" srcId="{4FA86900-A486-480C-BB53-996870B7682C}" destId="{E0979A11-2A54-4711-8C02-C0517E4A685D}" srcOrd="2" destOrd="0" presId="urn:microsoft.com/office/officeart/2018/2/layout/IconVerticalSolidList"/>
    <dgm:cxn modelId="{EAD1F3F6-BDC9-46B9-938E-9B8C86DD3EA2}" type="presParOf" srcId="{E0979A11-2A54-4711-8C02-C0517E4A685D}" destId="{C50FE0B1-FD0B-4330-8F46-E396E96BB2F4}" srcOrd="0" destOrd="0" presId="urn:microsoft.com/office/officeart/2018/2/layout/IconVerticalSolidList"/>
    <dgm:cxn modelId="{5534AD5D-C570-48D3-8DB7-78D1FB5B3FE3}" type="presParOf" srcId="{E0979A11-2A54-4711-8C02-C0517E4A685D}" destId="{5748B046-BC69-4B4C-90BC-5744A3691F5E}" srcOrd="1" destOrd="0" presId="urn:microsoft.com/office/officeart/2018/2/layout/IconVerticalSolidList"/>
    <dgm:cxn modelId="{9FB03A1C-825C-4FB6-B71D-82D57699DFA8}" type="presParOf" srcId="{E0979A11-2A54-4711-8C02-C0517E4A685D}" destId="{79133DD6-F671-4FE3-9DF9-53786AB5E198}" srcOrd="2" destOrd="0" presId="urn:microsoft.com/office/officeart/2018/2/layout/IconVerticalSolidList"/>
    <dgm:cxn modelId="{3519F312-4A0D-4AFC-AD9D-6B367A109C63}" type="presParOf" srcId="{E0979A11-2A54-4711-8C02-C0517E4A685D}" destId="{85A63F45-EF02-4D32-B84E-15C9B3657982}" srcOrd="3" destOrd="0" presId="urn:microsoft.com/office/officeart/2018/2/layout/IconVerticalSolidList"/>
    <dgm:cxn modelId="{5AB3E69F-FB05-4BC9-95EF-E992CF77DCFB}" type="presParOf" srcId="{4FA86900-A486-480C-BB53-996870B7682C}" destId="{1A6EEA8D-80AE-420E-B5EF-855CEE139C33}" srcOrd="3" destOrd="0" presId="urn:microsoft.com/office/officeart/2018/2/layout/IconVerticalSolidList"/>
    <dgm:cxn modelId="{4223DF55-CEC4-4058-AEF8-69116549AE2D}" type="presParOf" srcId="{4FA86900-A486-480C-BB53-996870B7682C}" destId="{3E7B93F7-82DE-4743-949B-5C6B6A1D068F}" srcOrd="4" destOrd="0" presId="urn:microsoft.com/office/officeart/2018/2/layout/IconVerticalSolidList"/>
    <dgm:cxn modelId="{D2BBD8A3-173B-45AA-A628-2FCE781B28EC}" type="presParOf" srcId="{3E7B93F7-82DE-4743-949B-5C6B6A1D068F}" destId="{2A38CC66-A9A0-4072-BF3B-9E3FADCF7452}" srcOrd="0" destOrd="0" presId="urn:microsoft.com/office/officeart/2018/2/layout/IconVerticalSolidList"/>
    <dgm:cxn modelId="{C09BB8CC-8970-42D7-920C-7403535749B0}" type="presParOf" srcId="{3E7B93F7-82DE-4743-949B-5C6B6A1D068F}" destId="{1233DE4C-0030-404E-8724-9DF9A09F4A0E}" srcOrd="1" destOrd="0" presId="urn:microsoft.com/office/officeart/2018/2/layout/IconVerticalSolidList"/>
    <dgm:cxn modelId="{BB0B6728-5FF4-4C0D-A916-A42650430178}" type="presParOf" srcId="{3E7B93F7-82DE-4743-949B-5C6B6A1D068F}" destId="{89B41C67-4648-45B4-A1D6-C5C033F8CA1D}" srcOrd="2" destOrd="0" presId="urn:microsoft.com/office/officeart/2018/2/layout/IconVerticalSolidList"/>
    <dgm:cxn modelId="{BF09CA9D-5B3F-4D77-87C0-D0CDE57E217F}" type="presParOf" srcId="{3E7B93F7-82DE-4743-949B-5C6B6A1D068F}" destId="{CE446DE0-3495-48D1-B719-208ADEE218C6}" srcOrd="3" destOrd="0" presId="urn:microsoft.com/office/officeart/2018/2/layout/IconVerticalSolidList"/>
    <dgm:cxn modelId="{2D178AF2-C40B-4C24-BB82-05AD9173587D}" type="presParOf" srcId="{4FA86900-A486-480C-BB53-996870B7682C}" destId="{8354BBC7-C692-4E8A-AD03-238CCF5BD305}" srcOrd="5" destOrd="0" presId="urn:microsoft.com/office/officeart/2018/2/layout/IconVerticalSolidList"/>
    <dgm:cxn modelId="{2153E0E9-AE63-44CE-B71C-C7E9FD393AD9}" type="presParOf" srcId="{4FA86900-A486-480C-BB53-996870B7682C}" destId="{CC5816F8-D58E-4DE3-839F-F5D07E835EDD}" srcOrd="6" destOrd="0" presId="urn:microsoft.com/office/officeart/2018/2/layout/IconVerticalSolidList"/>
    <dgm:cxn modelId="{679E1693-1A9C-452B-A663-361BD173E8BF}" type="presParOf" srcId="{CC5816F8-D58E-4DE3-839F-F5D07E835EDD}" destId="{1DB3D361-ABC7-4297-95CD-E04E71B2CAED}" srcOrd="0" destOrd="0" presId="urn:microsoft.com/office/officeart/2018/2/layout/IconVerticalSolidList"/>
    <dgm:cxn modelId="{03474E0B-755E-469C-A402-AF86E18A0786}" type="presParOf" srcId="{CC5816F8-D58E-4DE3-839F-F5D07E835EDD}" destId="{AA1E134D-8845-4109-8F21-AF3B926AC58B}" srcOrd="1" destOrd="0" presId="urn:microsoft.com/office/officeart/2018/2/layout/IconVerticalSolidList"/>
    <dgm:cxn modelId="{1326ED53-5CC0-4383-8B88-E152D4C8279D}" type="presParOf" srcId="{CC5816F8-D58E-4DE3-839F-F5D07E835EDD}" destId="{A630E3A5-D438-4F0E-9D7E-94EA9AEB37FB}" srcOrd="2" destOrd="0" presId="urn:microsoft.com/office/officeart/2018/2/layout/IconVerticalSolidList"/>
    <dgm:cxn modelId="{51F8FAC0-A7C1-455A-B83B-80EC04C5C6CB}" type="presParOf" srcId="{CC5816F8-D58E-4DE3-839F-F5D07E835EDD}" destId="{6947EFD0-0D23-4BA5-B8BB-43FB18C0C5D2}" srcOrd="3" destOrd="0" presId="urn:microsoft.com/office/officeart/2018/2/layout/IconVerticalSolidList"/>
    <dgm:cxn modelId="{B94FF905-8D0E-419B-925E-78C99C0A091C}" type="presParOf" srcId="{4FA86900-A486-480C-BB53-996870B7682C}" destId="{94C7D918-3B9D-492E-9FD8-ECB96DA58939}" srcOrd="7" destOrd="0" presId="urn:microsoft.com/office/officeart/2018/2/layout/IconVerticalSolidList"/>
    <dgm:cxn modelId="{F35F7F4D-8146-4FA5-8E8C-480E48432354}" type="presParOf" srcId="{4FA86900-A486-480C-BB53-996870B7682C}" destId="{0B5FB3FA-DC45-4CA0-ACBC-3A261DDDB568}" srcOrd="8" destOrd="0" presId="urn:microsoft.com/office/officeart/2018/2/layout/IconVerticalSolidList"/>
    <dgm:cxn modelId="{9F4600A2-0F92-43EE-A90D-39371FA623AF}" type="presParOf" srcId="{0B5FB3FA-DC45-4CA0-ACBC-3A261DDDB568}" destId="{C29DB202-3D81-4C8F-AEB1-019241F20F93}" srcOrd="0" destOrd="0" presId="urn:microsoft.com/office/officeart/2018/2/layout/IconVerticalSolidList"/>
    <dgm:cxn modelId="{F8B4D004-4472-4290-A63A-4E9CD27361F4}" type="presParOf" srcId="{0B5FB3FA-DC45-4CA0-ACBC-3A261DDDB568}" destId="{AC98CE09-CE70-45CE-BB6E-028FC6693923}" srcOrd="1" destOrd="0" presId="urn:microsoft.com/office/officeart/2018/2/layout/IconVerticalSolidList"/>
    <dgm:cxn modelId="{B1C053B3-C7EA-45AF-820A-624D7AD76ABD}" type="presParOf" srcId="{0B5FB3FA-DC45-4CA0-ACBC-3A261DDDB568}" destId="{AEE1EAF1-CA42-4A15-82E6-D23214DC0811}" srcOrd="2" destOrd="0" presId="urn:microsoft.com/office/officeart/2018/2/layout/IconVerticalSolidList"/>
    <dgm:cxn modelId="{F37CF668-A5EA-4AD6-8406-4C8977CFE896}" type="presParOf" srcId="{0B5FB3FA-DC45-4CA0-ACBC-3A261DDDB568}" destId="{9D9265FE-2C34-4624-9382-68BCE6A1E788}" srcOrd="3" destOrd="0" presId="urn:microsoft.com/office/officeart/2018/2/layout/IconVerticalSolidList"/>
    <dgm:cxn modelId="{AD1C8EE6-E116-436F-9BFA-A0475996F370}" type="presParOf" srcId="{4FA86900-A486-480C-BB53-996870B7682C}" destId="{9F1D9EFD-9B75-4FB9-8138-6D725A86519D}" srcOrd="9" destOrd="0" presId="urn:microsoft.com/office/officeart/2018/2/layout/IconVerticalSolidList"/>
    <dgm:cxn modelId="{A5118212-14EF-4F86-8C0D-7ACE862A74A3}" type="presParOf" srcId="{4FA86900-A486-480C-BB53-996870B7682C}" destId="{FCF0DBDB-56A5-48EF-92EE-9517C74AA138}" srcOrd="10" destOrd="0" presId="urn:microsoft.com/office/officeart/2018/2/layout/IconVerticalSolidList"/>
    <dgm:cxn modelId="{3E66DE8B-C4EA-4315-8FAA-0586591DB40E}" type="presParOf" srcId="{FCF0DBDB-56A5-48EF-92EE-9517C74AA138}" destId="{53616F53-DC91-4BDB-BE32-AE41F49372F4}" srcOrd="0" destOrd="0" presId="urn:microsoft.com/office/officeart/2018/2/layout/IconVerticalSolidList"/>
    <dgm:cxn modelId="{51857C2C-EB1D-43D2-B6F4-00587672E6D1}" type="presParOf" srcId="{FCF0DBDB-56A5-48EF-92EE-9517C74AA138}" destId="{25565B3F-3A80-4A1D-9CD3-461C637E9620}" srcOrd="1" destOrd="0" presId="urn:microsoft.com/office/officeart/2018/2/layout/IconVerticalSolidList"/>
    <dgm:cxn modelId="{AF1CB442-784B-4E65-AB66-65C4680BAF0F}" type="presParOf" srcId="{FCF0DBDB-56A5-48EF-92EE-9517C74AA138}" destId="{BCA13639-AA2E-45A7-A2A0-44CEB485FAF8}" srcOrd="2" destOrd="0" presId="urn:microsoft.com/office/officeart/2018/2/layout/IconVerticalSolidList"/>
    <dgm:cxn modelId="{F15384F4-B499-4FF4-A76C-B9C2DA02C1EE}" type="presParOf" srcId="{FCF0DBDB-56A5-48EF-92EE-9517C74AA138}" destId="{59B1588C-2836-4EDD-80DB-9B7A569F90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5767D-3A4A-4BB8-B263-CBB37B693AEA}">
      <dsp:nvSpPr>
        <dsp:cNvPr id="0" name=""/>
        <dsp:cNvSpPr/>
      </dsp:nvSpPr>
      <dsp:spPr>
        <a:xfrm>
          <a:off x="0" y="1407"/>
          <a:ext cx="10515600" cy="5999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CC97E9-E2D2-4016-B194-A0F4F5B29240}">
      <dsp:nvSpPr>
        <dsp:cNvPr id="0" name=""/>
        <dsp:cNvSpPr/>
      </dsp:nvSpPr>
      <dsp:spPr>
        <a:xfrm>
          <a:off x="181488" y="136399"/>
          <a:ext cx="329979" cy="329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AE2403-E50B-4FA8-83DA-1F29086D3D8D}">
      <dsp:nvSpPr>
        <dsp:cNvPr id="0" name=""/>
        <dsp:cNvSpPr/>
      </dsp:nvSpPr>
      <dsp:spPr>
        <a:xfrm>
          <a:off x="692956" y="1407"/>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666750">
            <a:lnSpc>
              <a:spcPct val="100000"/>
            </a:lnSpc>
            <a:spcBef>
              <a:spcPct val="0"/>
            </a:spcBef>
            <a:spcAft>
              <a:spcPct val="35000"/>
            </a:spcAft>
            <a:buNone/>
          </a:pPr>
          <a:r>
            <a:rPr lang="en-US" sz="1500" kern="1200"/>
            <a:t>How should one best choose which generalized mean value functions, or</a:t>
          </a:r>
          <a:r>
            <a:rPr lang="tr-TR" sz="1500" kern="1200"/>
            <a:t> </a:t>
          </a:r>
          <a:r>
            <a:rPr lang="en-US" sz="1500" kern="1200"/>
            <a:t>penalty</a:t>
          </a:r>
          <a:r>
            <a:rPr lang="tr-TR" sz="1500" kern="1200"/>
            <a:t> </a:t>
          </a:r>
          <a:r>
            <a:rPr lang="en-US" sz="1500" kern="1200"/>
            <a:t>functions, to use?</a:t>
          </a:r>
        </a:p>
      </dsp:txBody>
      <dsp:txXfrm>
        <a:off x="692956" y="1407"/>
        <a:ext cx="9822643" cy="599962"/>
      </dsp:txXfrm>
    </dsp:sp>
    <dsp:sp modelId="{C50FE0B1-FD0B-4330-8F46-E396E96BB2F4}">
      <dsp:nvSpPr>
        <dsp:cNvPr id="0" name=""/>
        <dsp:cNvSpPr/>
      </dsp:nvSpPr>
      <dsp:spPr>
        <a:xfrm>
          <a:off x="0" y="751361"/>
          <a:ext cx="10515600" cy="5999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48B046-BC69-4B4C-90BC-5744A3691F5E}">
      <dsp:nvSpPr>
        <dsp:cNvPr id="0" name=""/>
        <dsp:cNvSpPr/>
      </dsp:nvSpPr>
      <dsp:spPr>
        <a:xfrm>
          <a:off x="181488" y="886352"/>
          <a:ext cx="329979" cy="329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A63F45-EF02-4D32-B84E-15C9B3657982}">
      <dsp:nvSpPr>
        <dsp:cNvPr id="0" name=""/>
        <dsp:cNvSpPr/>
      </dsp:nvSpPr>
      <dsp:spPr>
        <a:xfrm>
          <a:off x="692956" y="751361"/>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666750">
            <a:lnSpc>
              <a:spcPct val="100000"/>
            </a:lnSpc>
            <a:spcBef>
              <a:spcPct val="0"/>
            </a:spcBef>
            <a:spcAft>
              <a:spcPct val="35000"/>
            </a:spcAft>
            <a:buNone/>
          </a:pPr>
          <a:r>
            <a:rPr lang="en-US" sz="1500" kern="1200"/>
            <a:t>Can our ideas be combined effectively with more traditional approaches? In</a:t>
          </a:r>
          <a:r>
            <a:rPr lang="tr-TR" sz="1500" kern="1200"/>
            <a:t> </a:t>
          </a:r>
          <a:r>
            <a:rPr lang="en-US" sz="1500" kern="1200"/>
            <a:t>particular, what is the best way to blend the efficiency of</a:t>
          </a:r>
          <a:r>
            <a:rPr lang="tr-TR" sz="1500" kern="1200"/>
            <a:t> </a:t>
          </a:r>
          <a:r>
            <a:rPr lang="en-US" sz="1500" kern="1200"/>
            <a:t>depth-first search with our ideas?</a:t>
          </a:r>
        </a:p>
      </dsp:txBody>
      <dsp:txXfrm>
        <a:off x="692956" y="751361"/>
        <a:ext cx="9822643" cy="599962"/>
      </dsp:txXfrm>
    </dsp:sp>
    <dsp:sp modelId="{2A38CC66-A9A0-4072-BF3B-9E3FADCF7452}">
      <dsp:nvSpPr>
        <dsp:cNvPr id="0" name=""/>
        <dsp:cNvSpPr/>
      </dsp:nvSpPr>
      <dsp:spPr>
        <a:xfrm>
          <a:off x="0" y="1501314"/>
          <a:ext cx="10515600" cy="5999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33DE4C-0030-404E-8724-9DF9A09F4A0E}">
      <dsp:nvSpPr>
        <dsp:cNvPr id="0" name=""/>
        <dsp:cNvSpPr/>
      </dsp:nvSpPr>
      <dsp:spPr>
        <a:xfrm>
          <a:off x="181488" y="1636305"/>
          <a:ext cx="329979" cy="329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E446DE0-3495-48D1-B719-208ADEE218C6}">
      <dsp:nvSpPr>
        <dsp:cNvPr id="0" name=""/>
        <dsp:cNvSpPr/>
      </dsp:nvSpPr>
      <dsp:spPr>
        <a:xfrm>
          <a:off x="692956" y="1501314"/>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666750">
            <a:lnSpc>
              <a:spcPct val="100000"/>
            </a:lnSpc>
            <a:spcBef>
              <a:spcPct val="0"/>
            </a:spcBef>
            <a:spcAft>
              <a:spcPct val="35000"/>
            </a:spcAft>
            <a:buNone/>
          </a:pPr>
          <a:r>
            <a:rPr lang="en-US" sz="1500" kern="1200"/>
            <a:t>How well can these ideas be parallelized? </a:t>
          </a:r>
        </a:p>
      </dsp:txBody>
      <dsp:txXfrm>
        <a:off x="692956" y="1501314"/>
        <a:ext cx="9822643" cy="599962"/>
      </dsp:txXfrm>
    </dsp:sp>
    <dsp:sp modelId="{1DB3D361-ABC7-4297-95CD-E04E71B2CAED}">
      <dsp:nvSpPr>
        <dsp:cNvPr id="0" name=""/>
        <dsp:cNvSpPr/>
      </dsp:nvSpPr>
      <dsp:spPr>
        <a:xfrm>
          <a:off x="0" y="2251267"/>
          <a:ext cx="10515600" cy="5999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A1E134D-8845-4109-8F21-AF3B926AC58B}">
      <dsp:nvSpPr>
        <dsp:cNvPr id="0" name=""/>
        <dsp:cNvSpPr/>
      </dsp:nvSpPr>
      <dsp:spPr>
        <a:xfrm>
          <a:off x="181488" y="2386258"/>
          <a:ext cx="329979" cy="329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947EFD0-0D23-4BA5-B8BB-43FB18C0C5D2}">
      <dsp:nvSpPr>
        <dsp:cNvPr id="0" name=""/>
        <dsp:cNvSpPr/>
      </dsp:nvSpPr>
      <dsp:spPr>
        <a:xfrm>
          <a:off x="692956" y="2251267"/>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666750">
            <a:lnSpc>
              <a:spcPct val="100000"/>
            </a:lnSpc>
            <a:spcBef>
              <a:spcPct val="0"/>
            </a:spcBef>
            <a:spcAft>
              <a:spcPct val="35000"/>
            </a:spcAft>
            <a:buNone/>
          </a:pPr>
          <a:r>
            <a:rPr lang="en-US" sz="1500" kern="1200"/>
            <a:t>How well does our approach work in games where sacrifices are</a:t>
          </a:r>
          <a:r>
            <a:rPr lang="tr-TR" sz="1500" kern="1200"/>
            <a:t> </a:t>
          </a:r>
          <a:r>
            <a:rPr lang="en-US" sz="1500" kern="1200"/>
            <a:t>important?</a:t>
          </a:r>
          <a:r>
            <a:rPr lang="tr-TR" sz="1500" kern="1200"/>
            <a:t> </a:t>
          </a:r>
          <a:r>
            <a:rPr lang="en-US" sz="1500" kern="1200"/>
            <a:t>(Connect-Four seems not to be such a game.) Will useful sacrifice</a:t>
          </a:r>
          <a:r>
            <a:rPr lang="tr-TR" sz="1500" kern="1200"/>
            <a:t> </a:t>
          </a:r>
          <a:r>
            <a:rPr lang="en-US" sz="1500" kern="1200"/>
            <a:t>plays be</a:t>
          </a:r>
          <a:r>
            <a:rPr lang="tr-TR" sz="1500" kern="1200"/>
            <a:t> </a:t>
          </a:r>
          <a:r>
            <a:rPr lang="en-US" sz="1500" kern="1200"/>
            <a:t>discovered?</a:t>
          </a:r>
        </a:p>
      </dsp:txBody>
      <dsp:txXfrm>
        <a:off x="692956" y="2251267"/>
        <a:ext cx="9822643" cy="599962"/>
      </dsp:txXfrm>
    </dsp:sp>
    <dsp:sp modelId="{C29DB202-3D81-4C8F-AEB1-019241F20F93}">
      <dsp:nvSpPr>
        <dsp:cNvPr id="0" name=""/>
        <dsp:cNvSpPr/>
      </dsp:nvSpPr>
      <dsp:spPr>
        <a:xfrm>
          <a:off x="0" y="3001220"/>
          <a:ext cx="10515600" cy="59996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98CE09-CE70-45CE-BB6E-028FC6693923}">
      <dsp:nvSpPr>
        <dsp:cNvPr id="0" name=""/>
        <dsp:cNvSpPr/>
      </dsp:nvSpPr>
      <dsp:spPr>
        <a:xfrm>
          <a:off x="181488" y="3136211"/>
          <a:ext cx="329979" cy="329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9265FE-2C34-4624-9382-68BCE6A1E788}">
      <dsp:nvSpPr>
        <dsp:cNvPr id="0" name=""/>
        <dsp:cNvSpPr/>
      </dsp:nvSpPr>
      <dsp:spPr>
        <a:xfrm>
          <a:off x="692956" y="3001220"/>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666750">
            <a:lnSpc>
              <a:spcPct val="100000"/>
            </a:lnSpc>
            <a:spcBef>
              <a:spcPct val="0"/>
            </a:spcBef>
            <a:spcAft>
              <a:spcPct val="35000"/>
            </a:spcAft>
            <a:buNone/>
          </a:pPr>
          <a:r>
            <a:rPr lang="en-US" sz="1500" kern="1200"/>
            <a:t>How sensitive is our approach to "noise" in the static evaluation</a:t>
          </a:r>
          <a:r>
            <a:rPr lang="tr-TR" sz="1500" kern="1200"/>
            <a:t> </a:t>
          </a:r>
          <a:r>
            <a:rPr lang="en-US" sz="1500" kern="1200"/>
            <a:t>function, compared to traditional approaches, in terms of the resulting quality</a:t>
          </a:r>
          <a:r>
            <a:rPr lang="tr-TR" sz="1500" kern="1200"/>
            <a:t> </a:t>
          </a:r>
          <a:r>
            <a:rPr lang="en-US" sz="1500" kern="1200"/>
            <a:t>of play?</a:t>
          </a:r>
        </a:p>
      </dsp:txBody>
      <dsp:txXfrm>
        <a:off x="692956" y="3001220"/>
        <a:ext cx="9822643" cy="599962"/>
      </dsp:txXfrm>
    </dsp:sp>
    <dsp:sp modelId="{53616F53-DC91-4BDB-BE32-AE41F49372F4}">
      <dsp:nvSpPr>
        <dsp:cNvPr id="0" name=""/>
        <dsp:cNvSpPr/>
      </dsp:nvSpPr>
      <dsp:spPr>
        <a:xfrm>
          <a:off x="0" y="3751173"/>
          <a:ext cx="10515600" cy="5999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5565B3F-3A80-4A1D-9CD3-461C637E9620}">
      <dsp:nvSpPr>
        <dsp:cNvPr id="0" name=""/>
        <dsp:cNvSpPr/>
      </dsp:nvSpPr>
      <dsp:spPr>
        <a:xfrm>
          <a:off x="181488" y="3886165"/>
          <a:ext cx="329979" cy="329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B1588C-2836-4EDD-80DB-9B7A569F902D}">
      <dsp:nvSpPr>
        <dsp:cNvPr id="0" name=""/>
        <dsp:cNvSpPr/>
      </dsp:nvSpPr>
      <dsp:spPr>
        <a:xfrm>
          <a:off x="692956" y="3751173"/>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666750">
            <a:lnSpc>
              <a:spcPct val="100000"/>
            </a:lnSpc>
            <a:spcBef>
              <a:spcPct val="0"/>
            </a:spcBef>
            <a:spcAft>
              <a:spcPct val="35000"/>
            </a:spcAft>
            <a:buNone/>
          </a:pPr>
          <a:r>
            <a:rPr lang="en-US" sz="1500" kern="1200"/>
            <a:t>How well does the min / max approximation scheme work on pathological</a:t>
          </a:r>
          <a:r>
            <a:rPr lang="tr-TR" sz="1500" kern="1200"/>
            <a:t> </a:t>
          </a:r>
          <a:r>
            <a:rPr lang="en-US" sz="1500" kern="1200"/>
            <a:t>games? </a:t>
          </a:r>
          <a:br>
            <a:rPr lang="en-US" sz="1500" kern="1200"/>
          </a:br>
          <a:endParaRPr lang="en-US" sz="1500" kern="1200"/>
        </a:p>
      </dsp:txBody>
      <dsp:txXfrm>
        <a:off x="692956" y="3751173"/>
        <a:ext cx="9822643" cy="5999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00A44-9117-4B80-8AD2-0F854F4BC289}" type="datetimeFigureOut">
              <a:rPr lang="tr-TR" smtClean="0"/>
              <a:t>1.04.2020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D21CC-8955-4216-AB95-B772196B8CE4}" type="slidenum">
              <a:rPr lang="tr-TR" smtClean="0"/>
              <a:t>‹#›</a:t>
            </a:fld>
            <a:endParaRPr lang="tr-TR"/>
          </a:p>
        </p:txBody>
      </p:sp>
    </p:spTree>
    <p:extLst>
      <p:ext uri="{BB962C8B-B14F-4D97-AF65-F5344CB8AC3E}">
        <p14:creationId xmlns:p14="http://schemas.microsoft.com/office/powerpoint/2010/main" val="418757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CED21CC-8955-4216-AB95-B772196B8CE4}" type="slidenum">
              <a:rPr lang="tr-TR" smtClean="0"/>
              <a:t>2</a:t>
            </a:fld>
            <a:endParaRPr lang="tr-TR"/>
          </a:p>
        </p:txBody>
      </p:sp>
    </p:spTree>
    <p:extLst>
      <p:ext uri="{BB962C8B-B14F-4D97-AF65-F5344CB8AC3E}">
        <p14:creationId xmlns:p14="http://schemas.microsoft.com/office/powerpoint/2010/main" val="222381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İşte tam bu noktada alfa beta budaması devreye girer. Ağacın bazı dallarının işlenmesi ve hamlelerinin sonucunun hesaplanması gereksizdir. Alfa beta budaması bu dalları tespit ederek budar. Yani bu dalları ve altlarını hesaplamayarak performans artışı hedeflenir.</a:t>
            </a:r>
          </a:p>
          <a:p>
            <a:endParaRPr lang="tr-TR" dirty="0"/>
          </a:p>
        </p:txBody>
      </p:sp>
      <p:sp>
        <p:nvSpPr>
          <p:cNvPr id="4" name="Slayt Numarası Yer Tutucusu 3"/>
          <p:cNvSpPr>
            <a:spLocks noGrp="1"/>
          </p:cNvSpPr>
          <p:nvPr>
            <p:ph type="sldNum" sz="quarter" idx="5"/>
          </p:nvPr>
        </p:nvSpPr>
        <p:spPr/>
        <p:txBody>
          <a:bodyPr/>
          <a:lstStyle/>
          <a:p>
            <a:fld id="{0CED21CC-8955-4216-AB95-B772196B8CE4}" type="slidenum">
              <a:rPr lang="tr-TR" smtClean="0"/>
              <a:t>4</a:t>
            </a:fld>
            <a:endParaRPr lang="tr-TR"/>
          </a:p>
        </p:txBody>
      </p:sp>
    </p:spTree>
    <p:extLst>
      <p:ext uri="{BB962C8B-B14F-4D97-AF65-F5344CB8AC3E}">
        <p14:creationId xmlns:p14="http://schemas.microsoft.com/office/powerpoint/2010/main" val="294607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An illustration of alpha–beta pruning. The grayed-out subtrees don't need to be explored (when moves are evaluated from left to right), since we know the group of subtrees as a whole yields the value of an equivalent subtree or worse, and as such cannot influence the final result. The max and min levels represent the turn of the player and the adversary, respectively.</a:t>
            </a:r>
          </a:p>
        </p:txBody>
      </p:sp>
      <p:sp>
        <p:nvSpPr>
          <p:cNvPr id="4" name="Slayt Numarası Yer Tutucusu 3"/>
          <p:cNvSpPr>
            <a:spLocks noGrp="1"/>
          </p:cNvSpPr>
          <p:nvPr>
            <p:ph type="sldNum" sz="quarter" idx="5"/>
          </p:nvPr>
        </p:nvSpPr>
        <p:spPr/>
        <p:txBody>
          <a:bodyPr/>
          <a:lstStyle/>
          <a:p>
            <a:fld id="{0CED21CC-8955-4216-AB95-B772196B8CE4}" type="slidenum">
              <a:rPr lang="tr-TR" smtClean="0"/>
              <a:t>5</a:t>
            </a:fld>
            <a:endParaRPr lang="tr-TR"/>
          </a:p>
        </p:txBody>
      </p:sp>
    </p:spTree>
    <p:extLst>
      <p:ext uri="{BB962C8B-B14F-4D97-AF65-F5344CB8AC3E}">
        <p14:creationId xmlns:p14="http://schemas.microsoft.com/office/powerpoint/2010/main" val="89186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b="1" dirty="0"/>
              <a:t>Ortalama değer teoremi</a:t>
            </a:r>
            <a:r>
              <a:rPr lang="tr-TR" dirty="0"/>
              <a:t> matematiksel olarak; bir eğri üzerinde alınan bir aralıkta, fonksiyonun uç noktalarını birleştiren doğruya (sekant doğrusuna, kirişe) paralel, fonksiyonun </a:t>
            </a:r>
            <a:r>
              <a:rPr lang="tr-TR" b="1" dirty="0"/>
              <a:t>en az bir</a:t>
            </a:r>
            <a:r>
              <a:rPr lang="tr-TR" dirty="0"/>
              <a:t> teğet doğrusu (tanjant doğrusu) olduğunu ima eder. </a:t>
            </a:r>
          </a:p>
          <a:p>
            <a:endParaRPr lang="tr-TR" dirty="0"/>
          </a:p>
        </p:txBody>
      </p:sp>
      <p:sp>
        <p:nvSpPr>
          <p:cNvPr id="4" name="Slayt Numarası Yer Tutucusu 3"/>
          <p:cNvSpPr>
            <a:spLocks noGrp="1"/>
          </p:cNvSpPr>
          <p:nvPr>
            <p:ph type="sldNum" sz="quarter" idx="5"/>
          </p:nvPr>
        </p:nvSpPr>
        <p:spPr/>
        <p:txBody>
          <a:bodyPr/>
          <a:lstStyle/>
          <a:p>
            <a:fld id="{0CED21CC-8955-4216-AB95-B772196B8CE4}" type="slidenum">
              <a:rPr lang="tr-TR" smtClean="0"/>
              <a:t>8</a:t>
            </a:fld>
            <a:endParaRPr lang="tr-TR"/>
          </a:p>
        </p:txBody>
      </p:sp>
    </p:spTree>
    <p:extLst>
      <p:ext uri="{BB962C8B-B14F-4D97-AF65-F5344CB8AC3E}">
        <p14:creationId xmlns:p14="http://schemas.microsoft.com/office/powerpoint/2010/main" val="40938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CED21CC-8955-4216-AB95-B772196B8CE4}" type="slidenum">
              <a:rPr lang="tr-TR" smtClean="0"/>
              <a:t>17</a:t>
            </a:fld>
            <a:endParaRPr lang="tr-TR"/>
          </a:p>
        </p:txBody>
      </p:sp>
    </p:spTree>
    <p:extLst>
      <p:ext uri="{BB962C8B-B14F-4D97-AF65-F5344CB8AC3E}">
        <p14:creationId xmlns:p14="http://schemas.microsoft.com/office/powerpoint/2010/main" val="392992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9198E5-C5F1-45EC-B8AD-4FEAF0E7AD9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9ED25A-59D8-4D2E-A6A6-EAE14B5E6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57C2626-A095-45ED-8584-0E8879EB8380}"/>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5" name="Alt Bilgi Yer Tutucusu 4">
            <a:extLst>
              <a:ext uri="{FF2B5EF4-FFF2-40B4-BE49-F238E27FC236}">
                <a16:creationId xmlns:a16="http://schemas.microsoft.com/office/drawing/2014/main" id="{D05A492F-0D97-439F-9D8F-BC84E62CA8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0F6572-17A8-4613-8977-5A1C32EAEA50}"/>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246838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A915D-F50B-4179-B819-54FF1B4155D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07C1565-08BC-42BE-94FA-CB71B8B2C0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E4D315-A08A-421D-9AE3-871029737253}"/>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5" name="Alt Bilgi Yer Tutucusu 4">
            <a:extLst>
              <a:ext uri="{FF2B5EF4-FFF2-40B4-BE49-F238E27FC236}">
                <a16:creationId xmlns:a16="http://schemas.microsoft.com/office/drawing/2014/main" id="{EAFC747D-8378-4FC2-BBB3-98071F7154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22B033-A471-4CF8-A52E-50582407DF4D}"/>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27929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A4F02E3-8EFD-408D-88DD-E64587D1CEE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C49C6C2-84E0-42F5-9AB1-B26F9A9684C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41F2C0-F2F1-4313-AE48-51108BA8A28C}"/>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5" name="Alt Bilgi Yer Tutucusu 4">
            <a:extLst>
              <a:ext uri="{FF2B5EF4-FFF2-40B4-BE49-F238E27FC236}">
                <a16:creationId xmlns:a16="http://schemas.microsoft.com/office/drawing/2014/main" id="{5544C6BC-AB18-4039-8226-2109EAF47B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AA725C-BE2B-46CE-A33E-FB0F50A67672}"/>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16253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196342-3A17-4896-A4ED-524A78C27F1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DC7F34C-5103-44A6-8B2E-08FE51A21BE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241E7A-BA2C-4A95-959B-7BEB0ABB382D}"/>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5" name="Alt Bilgi Yer Tutucusu 4">
            <a:extLst>
              <a:ext uri="{FF2B5EF4-FFF2-40B4-BE49-F238E27FC236}">
                <a16:creationId xmlns:a16="http://schemas.microsoft.com/office/drawing/2014/main" id="{1D005CC7-18B9-4CC6-A715-7E1A21911C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74F7C57-4C73-4238-8E84-914A76F1DBE3}"/>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236616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0A1CC4-63E6-4C33-9231-0A19FD7AA10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2197466-3F0A-434C-B24B-703D896B6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3A86766-54F4-4EB7-A7E3-DEF90D5FCAB3}"/>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5" name="Alt Bilgi Yer Tutucusu 4">
            <a:extLst>
              <a:ext uri="{FF2B5EF4-FFF2-40B4-BE49-F238E27FC236}">
                <a16:creationId xmlns:a16="http://schemas.microsoft.com/office/drawing/2014/main" id="{DE45C6F8-9D6E-4159-AD8D-1EAFB07731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9F6224-034E-439C-9A0A-8BE85A8DD7E9}"/>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64454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D8EB77-18E7-4183-865B-713C2F2C44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BD68DE-0600-4C9D-985A-F0CCCC5C89F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292DCFE-0EA3-4E41-9B08-200ABE98EAB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4076E86-CB4E-41DE-8645-3D6C0C8B1523}"/>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6" name="Alt Bilgi Yer Tutucusu 5">
            <a:extLst>
              <a:ext uri="{FF2B5EF4-FFF2-40B4-BE49-F238E27FC236}">
                <a16:creationId xmlns:a16="http://schemas.microsoft.com/office/drawing/2014/main" id="{60ACF0FA-8E1F-4794-B44C-2D6844F389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440CC6-2667-4443-BB40-A478D45B38D2}"/>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165343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0B2CE0-4C20-4B46-84DD-57130299400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E69F5BA-7BFF-477B-80D8-3B4E99516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DEE345F-52CB-4AA6-B3DC-194B1F0670A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8419828-0AFB-48A1-969D-A24CA3BD0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B58DD58-93CC-4840-A038-4D863F201A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9E95DB8-94C5-4201-A80D-5C8EB1577F0C}"/>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8" name="Alt Bilgi Yer Tutucusu 7">
            <a:extLst>
              <a:ext uri="{FF2B5EF4-FFF2-40B4-BE49-F238E27FC236}">
                <a16:creationId xmlns:a16="http://schemas.microsoft.com/office/drawing/2014/main" id="{CE687B04-D7FF-4F9A-903D-85E87D72FDF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F695545-495E-4275-A88F-BC5151D8F1D9}"/>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304727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7AD25-64BF-4CED-9FEB-09049F8324B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495F494-97AC-45F2-8D2A-29E3ED0CA905}"/>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4" name="Alt Bilgi Yer Tutucusu 3">
            <a:extLst>
              <a:ext uri="{FF2B5EF4-FFF2-40B4-BE49-F238E27FC236}">
                <a16:creationId xmlns:a16="http://schemas.microsoft.com/office/drawing/2014/main" id="{41AA5CC4-7596-4CFA-8744-BD51C9E180E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0F31581-183F-46A9-8608-C2DD9A3FADAD}"/>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99918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06B8099-AD6F-4B37-BBF4-8CCCBD2B8808}"/>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3" name="Alt Bilgi Yer Tutucusu 2">
            <a:extLst>
              <a:ext uri="{FF2B5EF4-FFF2-40B4-BE49-F238E27FC236}">
                <a16:creationId xmlns:a16="http://schemas.microsoft.com/office/drawing/2014/main" id="{5C6F5E48-0FA1-4238-B6FF-4BBF0E72E14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ED8187-D18B-4D4B-8074-06F055F6A6C7}"/>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292408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138C48-E6CC-4E26-BE1F-0D4CF3042D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836745B-B71A-4C79-A054-619A9037A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B297522-DDC3-464E-BCD6-A9A2B7453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884532F-32C2-43AC-8DAB-F2AAEB333324}"/>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6" name="Alt Bilgi Yer Tutucusu 5">
            <a:extLst>
              <a:ext uri="{FF2B5EF4-FFF2-40B4-BE49-F238E27FC236}">
                <a16:creationId xmlns:a16="http://schemas.microsoft.com/office/drawing/2014/main" id="{10714EB9-6DAF-4698-AC48-1019A943C1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FA59FEF-4266-4A3A-BA60-89EBAAED2240}"/>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33822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370DE5-BD8C-4957-911B-1E4119249F7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B815957-A967-4815-8E4C-DD18E493E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0F1EA1B-44A8-4562-AD08-FFBD587D0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2E1DD3F-68C3-419C-A1D1-21FD86706E12}"/>
              </a:ext>
            </a:extLst>
          </p:cNvPr>
          <p:cNvSpPr>
            <a:spLocks noGrp="1"/>
          </p:cNvSpPr>
          <p:nvPr>
            <p:ph type="dt" sz="half" idx="10"/>
          </p:nvPr>
        </p:nvSpPr>
        <p:spPr/>
        <p:txBody>
          <a:bodyPr/>
          <a:lstStyle/>
          <a:p>
            <a:fld id="{9057966D-B7DD-4176-9C5C-04CFCDD677D1}" type="datetimeFigureOut">
              <a:rPr lang="tr-TR" smtClean="0"/>
              <a:t>1.04.2020</a:t>
            </a:fld>
            <a:endParaRPr lang="tr-TR"/>
          </a:p>
        </p:txBody>
      </p:sp>
      <p:sp>
        <p:nvSpPr>
          <p:cNvPr id="6" name="Alt Bilgi Yer Tutucusu 5">
            <a:extLst>
              <a:ext uri="{FF2B5EF4-FFF2-40B4-BE49-F238E27FC236}">
                <a16:creationId xmlns:a16="http://schemas.microsoft.com/office/drawing/2014/main" id="{8389D754-609A-4D05-B4DE-CD20A91842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016940-2A80-488E-BB3B-0B88772EC3DC}"/>
              </a:ext>
            </a:extLst>
          </p:cNvPr>
          <p:cNvSpPr>
            <a:spLocks noGrp="1"/>
          </p:cNvSpPr>
          <p:nvPr>
            <p:ph type="sldNum" sz="quarter" idx="12"/>
          </p:nvPr>
        </p:nvSpPr>
        <p:spPr/>
        <p:txBody>
          <a:bodyPr/>
          <a:lstStyle/>
          <a:p>
            <a:fld id="{C5A7E179-1F57-4011-96EB-EE862536EE4A}" type="slidenum">
              <a:rPr lang="tr-TR" smtClean="0"/>
              <a:t>‹#›</a:t>
            </a:fld>
            <a:endParaRPr lang="tr-TR"/>
          </a:p>
        </p:txBody>
      </p:sp>
    </p:spTree>
    <p:extLst>
      <p:ext uri="{BB962C8B-B14F-4D97-AF65-F5344CB8AC3E}">
        <p14:creationId xmlns:p14="http://schemas.microsoft.com/office/powerpoint/2010/main" val="128392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D58C23-C628-4516-B7F9-481006997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D8A43C7-9600-4BEF-AB54-15DA6947C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9F1621-9FD3-43EB-AA9E-8F8E45195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7966D-B7DD-4176-9C5C-04CFCDD677D1}" type="datetimeFigureOut">
              <a:rPr lang="tr-TR" smtClean="0"/>
              <a:t>1.04.2020</a:t>
            </a:fld>
            <a:endParaRPr lang="tr-TR"/>
          </a:p>
        </p:txBody>
      </p:sp>
      <p:sp>
        <p:nvSpPr>
          <p:cNvPr id="5" name="Alt Bilgi Yer Tutucusu 4">
            <a:extLst>
              <a:ext uri="{FF2B5EF4-FFF2-40B4-BE49-F238E27FC236}">
                <a16:creationId xmlns:a16="http://schemas.microsoft.com/office/drawing/2014/main" id="{F9D657AA-CAB3-4D68-A679-36EC2D05C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76DCC1E-AAC0-4F50-8175-199E468A4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7E179-1F57-4011-96EB-EE862536EE4A}" type="slidenum">
              <a:rPr lang="tr-TR" smtClean="0"/>
              <a:t>‹#›</a:t>
            </a:fld>
            <a:endParaRPr lang="tr-TR"/>
          </a:p>
        </p:txBody>
      </p:sp>
    </p:spTree>
    <p:extLst>
      <p:ext uri="{BB962C8B-B14F-4D97-AF65-F5344CB8AC3E}">
        <p14:creationId xmlns:p14="http://schemas.microsoft.com/office/powerpoint/2010/main" val="158357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AA52-6908-D045-A290-86697C6C0EED}"/>
              </a:ext>
            </a:extLst>
          </p:cNvPr>
          <p:cNvSpPr>
            <a:spLocks noGrp="1"/>
          </p:cNvSpPr>
          <p:nvPr>
            <p:ph type="title"/>
          </p:nvPr>
        </p:nvSpPr>
        <p:spPr>
          <a:xfrm>
            <a:off x="3285564" y="1687114"/>
            <a:ext cx="10515600" cy="1325563"/>
          </a:xfrm>
        </p:spPr>
        <p:txBody>
          <a:bodyPr>
            <a:normAutofit/>
          </a:bodyPr>
          <a:lstStyle/>
          <a:p>
            <a:r>
              <a:rPr lang="tr-TR" sz="1600" b="1" dirty="0"/>
              <a:t>Asuman Besi                                                                                                                                                         </a:t>
            </a:r>
            <a:br>
              <a:rPr lang="tr-TR" sz="1400" dirty="0"/>
            </a:br>
            <a:r>
              <a:rPr lang="tr-TR" sz="1400" dirty="0" err="1"/>
              <a:t>Computer</a:t>
            </a:r>
            <a:r>
              <a:rPr lang="tr-TR" sz="1400" dirty="0"/>
              <a:t> </a:t>
            </a:r>
            <a:r>
              <a:rPr lang="tr-TR" sz="1400" dirty="0" err="1"/>
              <a:t>Engineer</a:t>
            </a:r>
            <a:br>
              <a:rPr lang="tr-TR" sz="1400" dirty="0"/>
            </a:br>
            <a:r>
              <a:rPr lang="tr-TR" sz="1400" dirty="0" err="1"/>
              <a:t>Student</a:t>
            </a:r>
            <a:r>
              <a:rPr lang="tr-TR" sz="1400" dirty="0"/>
              <a:t> of </a:t>
            </a:r>
            <a:r>
              <a:rPr lang="tr-TR" sz="1400" dirty="0" err="1"/>
              <a:t>Cankaya</a:t>
            </a:r>
            <a:r>
              <a:rPr lang="tr-TR" sz="1400" dirty="0"/>
              <a:t> </a:t>
            </a:r>
            <a:r>
              <a:rPr lang="tr-TR" sz="1400" dirty="0" err="1"/>
              <a:t>University</a:t>
            </a:r>
            <a:r>
              <a:rPr lang="tr-TR" sz="1400" dirty="0"/>
              <a:t> </a:t>
            </a:r>
            <a:r>
              <a:rPr lang="tr-TR" sz="1400" dirty="0" err="1"/>
              <a:t>Computer</a:t>
            </a:r>
            <a:r>
              <a:rPr lang="tr-TR" sz="1400" dirty="0"/>
              <a:t> </a:t>
            </a:r>
            <a:r>
              <a:rPr lang="tr-TR" sz="1400" dirty="0" err="1"/>
              <a:t>Engineer</a:t>
            </a:r>
            <a:r>
              <a:rPr lang="tr-TR" sz="1400" dirty="0"/>
              <a:t> </a:t>
            </a:r>
            <a:r>
              <a:rPr lang="tr-TR" sz="1400" dirty="0" err="1"/>
              <a:t>Master’s</a:t>
            </a:r>
            <a:r>
              <a:rPr lang="tr-TR" sz="1400" dirty="0"/>
              <a:t> </a:t>
            </a:r>
            <a:r>
              <a:rPr lang="tr-TR" sz="1400" dirty="0" err="1"/>
              <a:t>Degree</a:t>
            </a:r>
            <a:endParaRPr lang="tr-TR" sz="1400" dirty="0"/>
          </a:p>
        </p:txBody>
      </p:sp>
      <p:pic>
        <p:nvPicPr>
          <p:cNvPr id="4" name="Content Placeholder 3">
            <a:extLst>
              <a:ext uri="{FF2B5EF4-FFF2-40B4-BE49-F238E27FC236}">
                <a16:creationId xmlns:a16="http://schemas.microsoft.com/office/drawing/2014/main" id="{C5896B19-BA8F-AD4E-A303-09927DD19E6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8184" y="1687114"/>
            <a:ext cx="1264023" cy="1546739"/>
          </a:xfrm>
          <a:prstGeom prst="rect">
            <a:avLst/>
          </a:prstGeom>
          <a:noFill/>
          <a:ln>
            <a:noFill/>
          </a:ln>
        </p:spPr>
      </p:pic>
      <p:pic>
        <p:nvPicPr>
          <p:cNvPr id="5" name="Picture 4">
            <a:extLst>
              <a:ext uri="{FF2B5EF4-FFF2-40B4-BE49-F238E27FC236}">
                <a16:creationId xmlns:a16="http://schemas.microsoft.com/office/drawing/2014/main" id="{6D995F43-3586-004D-B69F-4BDD94BAAE18}"/>
              </a:ext>
            </a:extLst>
          </p:cNvPr>
          <p:cNvPicPr>
            <a:picLocks noChangeAspect="1"/>
          </p:cNvPicPr>
          <p:nvPr/>
        </p:nvPicPr>
        <p:blipFill>
          <a:blip r:embed="rId3"/>
          <a:stretch>
            <a:fillRect/>
          </a:stretch>
        </p:blipFill>
        <p:spPr>
          <a:xfrm>
            <a:off x="1318183" y="4444582"/>
            <a:ext cx="1264023" cy="1640868"/>
          </a:xfrm>
          <a:prstGeom prst="rect">
            <a:avLst/>
          </a:prstGeom>
        </p:spPr>
      </p:pic>
      <p:sp>
        <p:nvSpPr>
          <p:cNvPr id="66" name="Title 1">
            <a:extLst>
              <a:ext uri="{FF2B5EF4-FFF2-40B4-BE49-F238E27FC236}">
                <a16:creationId xmlns:a16="http://schemas.microsoft.com/office/drawing/2014/main" id="{8486087B-E7EB-A94E-AFA8-94AB1E76A49F}"/>
              </a:ext>
            </a:extLst>
          </p:cNvPr>
          <p:cNvSpPr txBox="1">
            <a:spLocks/>
          </p:cNvSpPr>
          <p:nvPr/>
        </p:nvSpPr>
        <p:spPr>
          <a:xfrm>
            <a:off x="3285564" y="44445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t>Hilal Köktürk                                                                                                                                                    </a:t>
            </a:r>
            <a:br>
              <a:rPr lang="tr-TR" sz="1400" dirty="0"/>
            </a:br>
            <a:r>
              <a:rPr lang="tr-TR" sz="1400" dirty="0" err="1"/>
              <a:t>Computer</a:t>
            </a:r>
            <a:r>
              <a:rPr lang="tr-TR" sz="1400" dirty="0"/>
              <a:t> </a:t>
            </a:r>
            <a:r>
              <a:rPr lang="tr-TR" sz="1400" dirty="0" err="1"/>
              <a:t>Engineer</a:t>
            </a:r>
            <a:br>
              <a:rPr lang="tr-TR" sz="1400" dirty="0"/>
            </a:br>
            <a:r>
              <a:rPr lang="tr-TR" sz="1400" dirty="0" err="1"/>
              <a:t>Student</a:t>
            </a:r>
            <a:r>
              <a:rPr lang="tr-TR" sz="1400" dirty="0"/>
              <a:t> of </a:t>
            </a:r>
            <a:r>
              <a:rPr lang="tr-TR" sz="1400" dirty="0" err="1"/>
              <a:t>Cankaya</a:t>
            </a:r>
            <a:r>
              <a:rPr lang="tr-TR" sz="1400" dirty="0"/>
              <a:t> </a:t>
            </a:r>
            <a:r>
              <a:rPr lang="tr-TR" sz="1400" dirty="0" err="1"/>
              <a:t>University</a:t>
            </a:r>
            <a:r>
              <a:rPr lang="tr-TR" sz="1400" dirty="0"/>
              <a:t> </a:t>
            </a:r>
            <a:r>
              <a:rPr lang="tr-TR" sz="1400" dirty="0" err="1"/>
              <a:t>Computer</a:t>
            </a:r>
            <a:r>
              <a:rPr lang="tr-TR" sz="1400" dirty="0"/>
              <a:t> </a:t>
            </a:r>
            <a:r>
              <a:rPr lang="tr-TR" sz="1400" dirty="0" err="1"/>
              <a:t>Engineer</a:t>
            </a:r>
            <a:r>
              <a:rPr lang="tr-TR" sz="1400" dirty="0"/>
              <a:t> </a:t>
            </a:r>
            <a:r>
              <a:rPr lang="tr-TR" sz="1400" dirty="0" err="1"/>
              <a:t>Master’s</a:t>
            </a:r>
            <a:r>
              <a:rPr lang="tr-TR" sz="1400" dirty="0"/>
              <a:t> </a:t>
            </a:r>
            <a:r>
              <a:rPr lang="tr-TR" sz="1400" dirty="0" err="1"/>
              <a:t>Degree</a:t>
            </a:r>
            <a:endParaRPr lang="tr-TR" sz="1400" dirty="0"/>
          </a:p>
        </p:txBody>
      </p:sp>
    </p:spTree>
    <p:extLst>
      <p:ext uri="{BB962C8B-B14F-4D97-AF65-F5344CB8AC3E}">
        <p14:creationId xmlns:p14="http://schemas.microsoft.com/office/powerpoint/2010/main" val="87992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4" name="Rectangle 2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797257-D939-4DFF-B3DE-9A2811C41B90}"/>
              </a:ext>
            </a:extLst>
          </p:cNvPr>
          <p:cNvSpPr>
            <a:spLocks noGrp="1"/>
          </p:cNvSpPr>
          <p:nvPr>
            <p:ph type="title"/>
          </p:nvPr>
        </p:nvSpPr>
        <p:spPr>
          <a:xfrm>
            <a:off x="1153618" y="1239927"/>
            <a:ext cx="4008586" cy="4680583"/>
          </a:xfrm>
        </p:spPr>
        <p:txBody>
          <a:bodyPr anchor="ctr">
            <a:normAutofit/>
          </a:bodyPr>
          <a:lstStyle/>
          <a:p>
            <a:r>
              <a:rPr lang="tr-TR" sz="5200"/>
              <a:t>What is Game Tree?</a:t>
            </a:r>
          </a:p>
        </p:txBody>
      </p:sp>
      <p:sp>
        <p:nvSpPr>
          <p:cNvPr id="3" name="İçerik Yer Tutucusu 2">
            <a:extLst>
              <a:ext uri="{FF2B5EF4-FFF2-40B4-BE49-F238E27FC236}">
                <a16:creationId xmlns:a16="http://schemas.microsoft.com/office/drawing/2014/main" id="{D3CE4858-11E8-4907-B547-FA769338AEE7}"/>
              </a:ext>
            </a:extLst>
          </p:cNvPr>
          <p:cNvSpPr>
            <a:spLocks noGrp="1"/>
          </p:cNvSpPr>
          <p:nvPr>
            <p:ph idx="1"/>
          </p:nvPr>
        </p:nvSpPr>
        <p:spPr>
          <a:xfrm>
            <a:off x="6291923" y="1239927"/>
            <a:ext cx="4971824" cy="4680583"/>
          </a:xfrm>
        </p:spPr>
        <p:txBody>
          <a:bodyPr anchor="ctr">
            <a:normAutofit/>
          </a:bodyPr>
          <a:lstStyle/>
          <a:p>
            <a:pPr>
              <a:spcBef>
                <a:spcPts val="0"/>
              </a:spcBef>
              <a:spcAft>
                <a:spcPts val="600"/>
              </a:spcAft>
              <a:defRPr/>
            </a:pPr>
            <a:r>
              <a:rPr lang="tr-TR" sz="1700"/>
              <a:t>C -&gt; All Tree</a:t>
            </a:r>
          </a:p>
          <a:p>
            <a:pPr>
              <a:spcBef>
                <a:spcPts val="0"/>
              </a:spcBef>
              <a:spcAft>
                <a:spcPts val="600"/>
              </a:spcAft>
              <a:defRPr/>
            </a:pPr>
            <a:r>
              <a:rPr lang="tr-TR" sz="1700"/>
              <a:t>s -&gt; Root Node</a:t>
            </a:r>
          </a:p>
          <a:p>
            <a:pPr>
              <a:spcBef>
                <a:spcPts val="0"/>
              </a:spcBef>
              <a:spcAft>
                <a:spcPts val="600"/>
              </a:spcAft>
              <a:defRPr/>
            </a:pPr>
            <a:r>
              <a:rPr lang="tr-TR" sz="1700"/>
              <a:t>Split C into subsets depending on whose turn it is to play.</a:t>
            </a:r>
          </a:p>
          <a:p>
            <a:pPr lvl="1">
              <a:spcBef>
                <a:spcPts val="0"/>
              </a:spcBef>
              <a:spcAft>
                <a:spcPts val="600"/>
              </a:spcAft>
              <a:defRPr/>
            </a:pPr>
            <a:r>
              <a:rPr lang="tr-TR" sz="1700"/>
              <a:t>Min</a:t>
            </a:r>
          </a:p>
          <a:p>
            <a:pPr lvl="1">
              <a:spcBef>
                <a:spcPts val="0"/>
              </a:spcBef>
              <a:spcAft>
                <a:spcPts val="600"/>
              </a:spcAft>
              <a:defRPr/>
            </a:pPr>
            <a:r>
              <a:rPr lang="tr-TR" sz="1700"/>
              <a:t>Max</a:t>
            </a:r>
          </a:p>
          <a:p>
            <a:pPr>
              <a:spcBef>
                <a:spcPts val="0"/>
              </a:spcBef>
              <a:spcAft>
                <a:spcPts val="600"/>
              </a:spcAft>
              <a:defRPr/>
            </a:pPr>
            <a:r>
              <a:rPr lang="en-US" sz="1700"/>
              <a:t>For each c </a:t>
            </a:r>
            <a:r>
              <a:rPr lang="el-GR" sz="1700"/>
              <a:t>ϵ</a:t>
            </a:r>
            <a:r>
              <a:rPr lang="en-US" sz="1700"/>
              <a:t> C we let S(c) denote the set of c's successors (or</a:t>
            </a:r>
            <a:r>
              <a:rPr lang="tr-TR" sz="1700"/>
              <a:t> </a:t>
            </a:r>
            <a:r>
              <a:rPr lang="en-US" sz="1700"/>
              <a:t>children) </a:t>
            </a:r>
            <a:endParaRPr lang="tr-TR" sz="1700"/>
          </a:p>
          <a:p>
            <a:pPr>
              <a:spcBef>
                <a:spcPts val="0"/>
              </a:spcBef>
              <a:spcAft>
                <a:spcPts val="600"/>
              </a:spcAft>
              <a:defRPr/>
            </a:pPr>
            <a:r>
              <a:rPr lang="en-US" sz="1700"/>
              <a:t>To move from configuration c a player selects some d </a:t>
            </a:r>
            <a:r>
              <a:rPr lang="el-GR" sz="1700"/>
              <a:t>ϵ</a:t>
            </a:r>
            <a:r>
              <a:rPr lang="en-US" sz="1700"/>
              <a:t> S(c); his</a:t>
            </a:r>
            <a:r>
              <a:rPr lang="tr-TR" sz="1700"/>
              <a:t> </a:t>
            </a:r>
            <a:r>
              <a:rPr lang="en-US" sz="1700"/>
              <a:t>opponent must then move from configuration d. </a:t>
            </a:r>
            <a:endParaRPr lang="tr-TR" sz="1700"/>
          </a:p>
          <a:p>
            <a:pPr>
              <a:spcBef>
                <a:spcPts val="0"/>
              </a:spcBef>
              <a:spcAft>
                <a:spcPts val="600"/>
              </a:spcAft>
              <a:defRPr/>
            </a:pPr>
            <a:r>
              <a:rPr lang="en-US" sz="1700"/>
              <a:t>Configurations with no</a:t>
            </a:r>
            <a:r>
              <a:rPr lang="tr-TR" sz="1700"/>
              <a:t> </a:t>
            </a:r>
            <a:r>
              <a:rPr lang="en-US" sz="1700"/>
              <a:t>successors are called terminal configurations</a:t>
            </a:r>
            <a:r>
              <a:rPr lang="tr-TR" sz="1700"/>
              <a:t> </a:t>
            </a:r>
            <a:r>
              <a:rPr lang="en-US" sz="1700" i="1"/>
              <a:t>T(C) </a:t>
            </a:r>
            <a:r>
              <a:rPr lang="en-US" sz="1700"/>
              <a:t>will denote the set of</a:t>
            </a:r>
            <a:br>
              <a:rPr lang="en-US" sz="1700"/>
            </a:br>
            <a:r>
              <a:rPr lang="en-US" sz="1700"/>
              <a:t>terminal configurations </a:t>
            </a:r>
            <a:r>
              <a:rPr lang="tr-TR" sz="1700"/>
              <a:t> </a:t>
            </a:r>
            <a:r>
              <a:rPr lang="en-US" sz="1700"/>
              <a:t>these form the leaves of the tree </a:t>
            </a:r>
            <a:endParaRPr lang="tr-TR" sz="1700"/>
          </a:p>
          <a:p>
            <a:pPr>
              <a:spcBef>
                <a:spcPts val="0"/>
              </a:spcBef>
              <a:spcAft>
                <a:spcPts val="600"/>
              </a:spcAft>
              <a:defRPr/>
            </a:pPr>
            <a:r>
              <a:rPr lang="en-US" sz="1700"/>
              <a:t>The game stops</a:t>
            </a:r>
            <a:r>
              <a:rPr lang="tr-TR" sz="1700"/>
              <a:t> </a:t>
            </a:r>
            <a:r>
              <a:rPr lang="en-US" sz="1700"/>
              <a:t>when a terminal configuration is reached </a:t>
            </a:r>
            <a:endParaRPr lang="tr-TR" sz="1700"/>
          </a:p>
        </p:txBody>
      </p:sp>
    </p:spTree>
    <p:extLst>
      <p:ext uri="{BB962C8B-B14F-4D97-AF65-F5344CB8AC3E}">
        <p14:creationId xmlns:p14="http://schemas.microsoft.com/office/powerpoint/2010/main" val="287715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72508A-B69D-4C76-B0AD-92507F24F447}"/>
              </a:ext>
            </a:extLst>
          </p:cNvPr>
          <p:cNvSpPr>
            <a:spLocks noGrp="1"/>
          </p:cNvSpPr>
          <p:nvPr>
            <p:ph type="title"/>
          </p:nvPr>
        </p:nvSpPr>
        <p:spPr>
          <a:xfrm>
            <a:off x="6151294" y="486184"/>
            <a:ext cx="5397237" cy="1325563"/>
          </a:xfrm>
        </p:spPr>
        <p:txBody>
          <a:bodyPr>
            <a:normAutofit/>
          </a:bodyPr>
          <a:lstStyle/>
          <a:p>
            <a:r>
              <a:rPr lang="tr-TR" dirty="0" err="1"/>
              <a:t>What</a:t>
            </a:r>
            <a:r>
              <a:rPr lang="tr-TR" dirty="0"/>
              <a:t> is Game </a:t>
            </a:r>
            <a:r>
              <a:rPr lang="tr-TR" dirty="0" err="1"/>
              <a:t>Trees</a:t>
            </a:r>
            <a:r>
              <a:rPr lang="tr-TR" dirty="0"/>
              <a:t>?</a:t>
            </a:r>
          </a:p>
        </p:txBody>
      </p:sp>
      <p:pic>
        <p:nvPicPr>
          <p:cNvPr id="5" name="Resim 4">
            <a:extLst>
              <a:ext uri="{FF2B5EF4-FFF2-40B4-BE49-F238E27FC236}">
                <a16:creationId xmlns:a16="http://schemas.microsoft.com/office/drawing/2014/main" id="{F6DF5EC0-0DDA-4FC5-820B-0BF9C10D3011}"/>
              </a:ext>
            </a:extLst>
          </p:cNvPr>
          <p:cNvPicPr>
            <a:picLocks noChangeAspect="1"/>
          </p:cNvPicPr>
          <p:nvPr/>
        </p:nvPicPr>
        <p:blipFill rotWithShape="1">
          <a:blip r:embed="rId2"/>
          <a:srcRect l="33053" t="41240" r="33023" b="36551"/>
          <a:stretch/>
        </p:blipFill>
        <p:spPr>
          <a:xfrm>
            <a:off x="698353" y="1126503"/>
            <a:ext cx="4555700" cy="167764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42" name="Freeform: Shape 4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BFBB1EE9-3528-4AAA-9570-585A22F60EDB}"/>
              </a:ext>
            </a:extLst>
          </p:cNvPr>
          <p:cNvPicPr>
            <a:picLocks noChangeAspect="1"/>
          </p:cNvPicPr>
          <p:nvPr/>
        </p:nvPicPr>
        <p:blipFill rotWithShape="1">
          <a:blip r:embed="rId3"/>
          <a:srcRect l="27898" t="22257" r="18178" b="16275"/>
          <a:stretch/>
        </p:blipFill>
        <p:spPr>
          <a:xfrm>
            <a:off x="698353" y="3526029"/>
            <a:ext cx="4262816"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İçerik Yer Tutucusu 2">
            <a:extLst>
              <a:ext uri="{FF2B5EF4-FFF2-40B4-BE49-F238E27FC236}">
                <a16:creationId xmlns:a16="http://schemas.microsoft.com/office/drawing/2014/main" id="{D7CBBD7C-7F77-4E8A-B54D-756F6794417E}"/>
              </a:ext>
            </a:extLst>
          </p:cNvPr>
          <p:cNvSpPr>
            <a:spLocks noGrp="1"/>
          </p:cNvSpPr>
          <p:nvPr>
            <p:ph idx="1"/>
          </p:nvPr>
        </p:nvSpPr>
        <p:spPr>
          <a:xfrm>
            <a:off x="6151294" y="1946684"/>
            <a:ext cx="5397237" cy="4351338"/>
          </a:xfrm>
        </p:spPr>
        <p:txBody>
          <a:bodyPr>
            <a:normAutofit/>
          </a:bodyPr>
          <a:lstStyle/>
          <a:p>
            <a:r>
              <a:rPr lang="en-US" dirty="0"/>
              <a:t>Each leaf </a:t>
            </a:r>
            <a:r>
              <a:rPr lang="en-US" i="1" dirty="0"/>
              <a:t>t </a:t>
            </a:r>
            <a:r>
              <a:rPr lang="el-GR" dirty="0"/>
              <a:t>ϵ</a:t>
            </a:r>
            <a:r>
              <a:rPr lang="en-US" i="1" dirty="0"/>
              <a:t> T(C) </a:t>
            </a:r>
            <a:r>
              <a:rPr lang="en-US" dirty="0"/>
              <a:t>has an associated </a:t>
            </a:r>
            <a:r>
              <a:rPr lang="en-US" i="1" dirty="0"/>
              <a:t>value </a:t>
            </a:r>
            <a:r>
              <a:rPr lang="en-US" dirty="0"/>
              <a:t>or </a:t>
            </a:r>
            <a:r>
              <a:rPr lang="en-US" i="1" dirty="0"/>
              <a:t>score </a:t>
            </a:r>
            <a:r>
              <a:rPr lang="en-US" dirty="0"/>
              <a:t>v(t); this is the value of</a:t>
            </a:r>
            <a:r>
              <a:rPr lang="tr-TR" dirty="0"/>
              <a:t> </a:t>
            </a:r>
            <a:r>
              <a:rPr lang="en-US" dirty="0"/>
              <a:t>the terminal position from Max's point of view. By induction on the structure</a:t>
            </a:r>
            <a:r>
              <a:rPr lang="tr-TR" dirty="0"/>
              <a:t> </a:t>
            </a:r>
            <a:r>
              <a:rPr lang="en-US" dirty="0"/>
              <a:t>of the tree we may determine the value </a:t>
            </a:r>
            <a:r>
              <a:rPr lang="en-US" i="1" dirty="0"/>
              <a:t>v(c) </a:t>
            </a:r>
            <a:r>
              <a:rPr lang="en-US" dirty="0"/>
              <a:t>of any</a:t>
            </a:r>
            <a:r>
              <a:rPr lang="tr-TR" dirty="0"/>
              <a:t> </a:t>
            </a:r>
            <a:r>
              <a:rPr lang="en-US" dirty="0"/>
              <a:t>configuration c </a:t>
            </a:r>
            <a:r>
              <a:rPr lang="el-GR" dirty="0"/>
              <a:t>ϵ</a:t>
            </a:r>
            <a:r>
              <a:rPr lang="en-US" dirty="0"/>
              <a:t> C by</a:t>
            </a:r>
            <a:r>
              <a:rPr lang="tr-TR" dirty="0"/>
              <a:t> </a:t>
            </a:r>
            <a:r>
              <a:rPr lang="en-US" dirty="0"/>
              <a:t>"backing up" or "minimaxing" the values at the leaves</a:t>
            </a:r>
            <a:br>
              <a:rPr lang="en-US" dirty="0"/>
            </a:br>
            <a:endParaRPr lang="tr-TR" dirty="0"/>
          </a:p>
        </p:txBody>
      </p:sp>
      <p:sp>
        <p:nvSpPr>
          <p:cNvPr id="44" name="Arc 4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9752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1728B3-7B25-4B24-A6CC-2EA17F705097}"/>
              </a:ext>
            </a:extLst>
          </p:cNvPr>
          <p:cNvSpPr>
            <a:spLocks noGrp="1"/>
          </p:cNvSpPr>
          <p:nvPr>
            <p:ph type="title"/>
          </p:nvPr>
        </p:nvSpPr>
        <p:spPr>
          <a:xfrm>
            <a:off x="1045028" y="1336329"/>
            <a:ext cx="3892732" cy="4382588"/>
          </a:xfrm>
        </p:spPr>
        <p:txBody>
          <a:bodyPr anchor="ctr">
            <a:normAutofit/>
          </a:bodyPr>
          <a:lstStyle/>
          <a:p>
            <a:r>
              <a:rPr lang="tr-TR" sz="5400" dirty="0" err="1"/>
              <a:t>Searching</a:t>
            </a:r>
            <a:r>
              <a:rPr lang="tr-TR" sz="5400" dirty="0"/>
              <a:t> in a </a:t>
            </a:r>
            <a:r>
              <a:rPr lang="tr-TR" sz="5400" dirty="0" err="1"/>
              <a:t>game</a:t>
            </a:r>
            <a:r>
              <a:rPr lang="tr-TR" sz="5400" dirty="0"/>
              <a:t> </a:t>
            </a:r>
            <a:r>
              <a:rPr lang="tr-TR" sz="5400" dirty="0" err="1"/>
              <a:t>tree</a:t>
            </a:r>
            <a:r>
              <a:rPr lang="tr-TR" sz="5400" dirty="0"/>
              <a:t> </a:t>
            </a:r>
          </a:p>
        </p:txBody>
      </p:sp>
      <p:grpSp>
        <p:nvGrpSpPr>
          <p:cNvPr id="19"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C14C83E-A3F0-4031-9633-CB78C08460A9}"/>
              </a:ext>
            </a:extLst>
          </p:cNvPr>
          <p:cNvSpPr>
            <a:spLocks noGrp="1"/>
          </p:cNvSpPr>
          <p:nvPr>
            <p:ph idx="1"/>
          </p:nvPr>
        </p:nvSpPr>
        <p:spPr>
          <a:xfrm>
            <a:off x="6096001" y="1336329"/>
            <a:ext cx="5260848" cy="4382588"/>
          </a:xfrm>
        </p:spPr>
        <p:txBody>
          <a:bodyPr anchor="ctr">
            <a:normAutofit/>
          </a:bodyPr>
          <a:lstStyle/>
          <a:p>
            <a:r>
              <a:rPr lang="en-US" sz="1400"/>
              <a:t>When C is small, </a:t>
            </a:r>
            <a:endParaRPr lang="tr-TR" sz="1400"/>
          </a:p>
          <a:p>
            <a:pPr lvl="1"/>
            <a:r>
              <a:rPr lang="en-US" sz="1400"/>
              <a:t>the tree can be explored completely, so optimal play is</a:t>
            </a:r>
            <a:r>
              <a:rPr lang="tr-TR" sz="1400"/>
              <a:t> </a:t>
            </a:r>
            <a:r>
              <a:rPr lang="en-US" sz="1400"/>
              <a:t>possible. </a:t>
            </a:r>
            <a:endParaRPr lang="tr-TR" sz="1400"/>
          </a:p>
          <a:p>
            <a:r>
              <a:rPr lang="tr-TR" sz="1400"/>
              <a:t>When C is larger,</a:t>
            </a:r>
          </a:p>
          <a:p>
            <a:pPr lvl="1"/>
            <a:r>
              <a:rPr lang="tr-TR" sz="1400"/>
              <a:t>M</a:t>
            </a:r>
            <a:r>
              <a:rPr lang="en-US" sz="1400"/>
              <a:t>inimax search with alpha-beta pruning</a:t>
            </a:r>
            <a:r>
              <a:rPr lang="tr-TR" sz="1400"/>
              <a:t> </a:t>
            </a:r>
            <a:r>
              <a:rPr lang="en-US" sz="1400"/>
              <a:t>may produce optimal play even though only a small fraction</a:t>
            </a:r>
            <a:r>
              <a:rPr lang="tr-TR" sz="1400"/>
              <a:t> </a:t>
            </a:r>
            <a:r>
              <a:rPr lang="en-US" sz="1400"/>
              <a:t>of the game tree is</a:t>
            </a:r>
            <a:r>
              <a:rPr lang="tr-TR" sz="1400"/>
              <a:t> </a:t>
            </a:r>
            <a:r>
              <a:rPr lang="en-US" sz="1400"/>
              <a:t>explored</a:t>
            </a:r>
            <a:endParaRPr lang="tr-TR" sz="1400"/>
          </a:p>
          <a:p>
            <a:pPr lvl="2"/>
            <a:r>
              <a:rPr lang="en-US" sz="1400"/>
              <a:t>the portions of the tree that are "pruned" (not explored) are known</a:t>
            </a:r>
            <a:r>
              <a:rPr lang="tr-TR" sz="1400"/>
              <a:t> </a:t>
            </a:r>
            <a:r>
              <a:rPr lang="en-US" sz="1400"/>
              <a:t>not to be relevant</a:t>
            </a:r>
            <a:r>
              <a:rPr lang="tr-TR" sz="1400"/>
              <a:t>.</a:t>
            </a:r>
          </a:p>
          <a:p>
            <a:pPr lvl="1"/>
            <a:r>
              <a:rPr lang="tr-TR" sz="1400"/>
              <a:t>H</a:t>
            </a:r>
            <a:r>
              <a:rPr lang="en-US" sz="1400"/>
              <a:t>euristic</a:t>
            </a:r>
            <a:r>
              <a:rPr lang="tr-TR" sz="1400"/>
              <a:t> </a:t>
            </a:r>
            <a:r>
              <a:rPr lang="en-US" sz="1400"/>
              <a:t>approximations are needed</a:t>
            </a:r>
            <a:r>
              <a:rPr lang="tr-TR" sz="1400"/>
              <a:t>.</a:t>
            </a:r>
          </a:p>
          <a:p>
            <a:pPr lvl="2"/>
            <a:r>
              <a:rPr lang="en-US" sz="1400"/>
              <a:t>A heuristic method is usually based on a "static evaluation function" that</a:t>
            </a:r>
            <a:r>
              <a:rPr lang="tr-TR" sz="1400"/>
              <a:t> </a:t>
            </a:r>
            <a:r>
              <a:rPr lang="en-US" sz="1400"/>
              <a:t>gives an estimate b(c) of the backed-up value </a:t>
            </a:r>
            <a:r>
              <a:rPr lang="en-US" sz="1400" i="1"/>
              <a:t>v(c) </a:t>
            </a:r>
            <a:r>
              <a:rPr lang="en-US" sz="1400"/>
              <a:t>for a nonterminal node c.</a:t>
            </a:r>
            <a:endParaRPr lang="tr-TR" sz="1400"/>
          </a:p>
          <a:p>
            <a:pPr lvl="3"/>
            <a:r>
              <a:rPr lang="en-US" sz="1400"/>
              <a:t>This estimate is based on "static" features of the current configuration that</a:t>
            </a:r>
            <a:r>
              <a:rPr lang="tr-TR" sz="1400"/>
              <a:t> </a:t>
            </a:r>
            <a:r>
              <a:rPr lang="en-US" sz="1400"/>
              <a:t>can</a:t>
            </a:r>
            <a:r>
              <a:rPr lang="tr-TR" sz="1400"/>
              <a:t> </a:t>
            </a:r>
            <a:r>
              <a:rPr lang="en-US" sz="1400"/>
              <a:t>be evaluated without further look-ahead (e.g. piece count and an advantage for</a:t>
            </a:r>
            <a:r>
              <a:rPr lang="tr-TR" sz="1400"/>
              <a:t> </a:t>
            </a:r>
            <a:r>
              <a:rPr lang="en-US" sz="1400"/>
              <a:t>the player to move). </a:t>
            </a:r>
            <a:br>
              <a:rPr lang="en-US" sz="1400"/>
            </a:br>
            <a:endParaRPr lang="tr-TR" sz="1400"/>
          </a:p>
        </p:txBody>
      </p:sp>
    </p:spTree>
    <p:extLst>
      <p:ext uri="{BB962C8B-B14F-4D97-AF65-F5344CB8AC3E}">
        <p14:creationId xmlns:p14="http://schemas.microsoft.com/office/powerpoint/2010/main" val="61287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C3F182-09D9-40A6-82A8-088B60691860}"/>
              </a:ext>
            </a:extLst>
          </p:cNvPr>
          <p:cNvSpPr>
            <a:spLocks noGrp="1"/>
          </p:cNvSpPr>
          <p:nvPr>
            <p:ph type="title"/>
          </p:nvPr>
        </p:nvSpPr>
        <p:spPr>
          <a:xfrm>
            <a:off x="1045028" y="1336329"/>
            <a:ext cx="3892732" cy="4382588"/>
          </a:xfrm>
        </p:spPr>
        <p:txBody>
          <a:bodyPr anchor="ctr">
            <a:normAutofit/>
          </a:bodyPr>
          <a:lstStyle/>
          <a:p>
            <a:r>
              <a:rPr lang="tr-TR" sz="5400" dirty="0" err="1"/>
              <a:t>Searching</a:t>
            </a:r>
            <a:r>
              <a:rPr lang="tr-TR" sz="5400" dirty="0"/>
              <a:t> in a </a:t>
            </a:r>
            <a:r>
              <a:rPr lang="tr-TR" sz="5400" dirty="0" err="1"/>
              <a:t>game</a:t>
            </a:r>
            <a:r>
              <a:rPr lang="tr-TR" sz="5400" dirty="0"/>
              <a:t> </a:t>
            </a:r>
            <a:r>
              <a:rPr lang="tr-TR" sz="5400" dirty="0" err="1"/>
              <a:t>tree</a:t>
            </a:r>
            <a:r>
              <a:rPr lang="tr-TR" sz="5400" dirty="0"/>
              <a:t> </a:t>
            </a:r>
          </a:p>
        </p:txBody>
      </p:sp>
      <p:grpSp>
        <p:nvGrpSpPr>
          <p:cNvPr id="2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9ACBB65-C7F1-45B5-BC0A-D2996461B637}"/>
              </a:ext>
            </a:extLst>
          </p:cNvPr>
          <p:cNvSpPr>
            <a:spLocks noGrp="1"/>
          </p:cNvSpPr>
          <p:nvPr>
            <p:ph idx="1"/>
          </p:nvPr>
        </p:nvSpPr>
        <p:spPr>
          <a:xfrm>
            <a:off x="6096001" y="1336329"/>
            <a:ext cx="5260848" cy="4382588"/>
          </a:xfrm>
        </p:spPr>
        <p:txBody>
          <a:bodyPr anchor="ctr">
            <a:normAutofit/>
          </a:bodyPr>
          <a:lstStyle/>
          <a:p>
            <a:r>
              <a:rPr lang="en-US" sz="1700"/>
              <a:t>A popular approach to handling very large game trees is to select a suitable</a:t>
            </a:r>
            <a:br>
              <a:rPr lang="en-US" sz="1700"/>
            </a:br>
            <a:r>
              <a:rPr lang="en-US" sz="1700"/>
              <a:t>depth bound d, to estimate the values of nodes at depth d using the static</a:t>
            </a:r>
            <a:br>
              <a:rPr lang="en-US" sz="1700"/>
            </a:br>
            <a:r>
              <a:rPr lang="en-US" sz="1700"/>
              <a:t>evaluator, and then to compute the backed-up minimax value from the nodes</a:t>
            </a:r>
            <a:r>
              <a:rPr lang="tr-TR" sz="1700"/>
              <a:t> </a:t>
            </a:r>
            <a:r>
              <a:rPr lang="en-US" sz="1700"/>
              <a:t>at depth d using alpha-beta pruning.</a:t>
            </a:r>
            <a:endParaRPr lang="tr-TR" sz="1700"/>
          </a:p>
          <a:p>
            <a:r>
              <a:rPr lang="en-US" sz="1700"/>
              <a:t>Given a limit on the computing time available, one can successively compute</a:t>
            </a:r>
            <a:r>
              <a:rPr lang="tr-TR" sz="1700"/>
              <a:t> </a:t>
            </a:r>
            <a:r>
              <a:rPr lang="en-US" sz="1700"/>
              <a:t>the backed-up</a:t>
            </a:r>
            <a:r>
              <a:rPr lang="tr-TR" sz="1700"/>
              <a:t> </a:t>
            </a:r>
            <a:r>
              <a:rPr lang="en-US" sz="1700"/>
              <a:t>values for depths d = 1, 2 . . . . , until one runs out of time, use</a:t>
            </a:r>
            <a:r>
              <a:rPr lang="tr-TR" sz="1700"/>
              <a:t> </a:t>
            </a:r>
            <a:r>
              <a:rPr lang="en-US" sz="1700"/>
              <a:t>the move determined by the last search completed. This technique is known as</a:t>
            </a:r>
            <a:r>
              <a:rPr lang="tr-TR" sz="1700"/>
              <a:t> </a:t>
            </a:r>
            <a:r>
              <a:rPr lang="en-US" sz="1700" i="1"/>
              <a:t>iterative deepening.</a:t>
            </a:r>
            <a:r>
              <a:rPr lang="en-US" sz="1700"/>
              <a:t> </a:t>
            </a:r>
            <a:br>
              <a:rPr lang="en-US" sz="1700"/>
            </a:br>
            <a:br>
              <a:rPr lang="en-US" sz="1700"/>
            </a:br>
            <a:br>
              <a:rPr lang="en-US" sz="1700"/>
            </a:br>
            <a:endParaRPr lang="tr-TR" sz="1700"/>
          </a:p>
        </p:txBody>
      </p:sp>
    </p:spTree>
    <p:extLst>
      <p:ext uri="{BB962C8B-B14F-4D97-AF65-F5344CB8AC3E}">
        <p14:creationId xmlns:p14="http://schemas.microsoft.com/office/powerpoint/2010/main" val="188364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61211DC-9665-41D0-8AB4-6B60D41A4A77}"/>
              </a:ext>
            </a:extLst>
          </p:cNvPr>
          <p:cNvSpPr>
            <a:spLocks noGrp="1"/>
          </p:cNvSpPr>
          <p:nvPr>
            <p:ph type="title"/>
          </p:nvPr>
        </p:nvSpPr>
        <p:spPr>
          <a:xfrm>
            <a:off x="1045028" y="1336329"/>
            <a:ext cx="3892732" cy="4382588"/>
          </a:xfrm>
        </p:spPr>
        <p:txBody>
          <a:bodyPr anchor="ctr">
            <a:normAutofit/>
          </a:bodyPr>
          <a:lstStyle/>
          <a:p>
            <a:r>
              <a:rPr lang="tr-TR" sz="5400"/>
              <a:t>Searching in a game tree </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8B176E8-35B4-45B7-A43B-C8895D62FCA3}"/>
              </a:ext>
            </a:extLst>
          </p:cNvPr>
          <p:cNvSpPr>
            <a:spLocks noGrp="1"/>
          </p:cNvSpPr>
          <p:nvPr>
            <p:ph idx="1"/>
          </p:nvPr>
        </p:nvSpPr>
        <p:spPr>
          <a:xfrm>
            <a:off x="6096001" y="1336329"/>
            <a:ext cx="5260848" cy="4382588"/>
          </a:xfrm>
        </p:spPr>
        <p:txBody>
          <a:bodyPr anchor="ctr">
            <a:normAutofit/>
          </a:bodyPr>
          <a:lstStyle/>
          <a:p>
            <a:r>
              <a:rPr lang="tr-TR" sz="2000" i="1"/>
              <a:t>I</a:t>
            </a:r>
            <a:r>
              <a:rPr lang="en-US" sz="2000" i="1"/>
              <a:t>terative </a:t>
            </a:r>
            <a:r>
              <a:rPr lang="en-US" sz="2000"/>
              <a:t>heuristics</a:t>
            </a:r>
            <a:r>
              <a:rPr lang="tr-TR" sz="2000"/>
              <a:t>,</a:t>
            </a:r>
          </a:p>
          <a:p>
            <a:pPr lvl="1"/>
            <a:r>
              <a:rPr lang="en-US" sz="2000"/>
              <a:t>"</a:t>
            </a:r>
            <a:r>
              <a:rPr lang="tr-TR" sz="2000"/>
              <a:t>G</a:t>
            </a:r>
            <a:r>
              <a:rPr lang="en-US" sz="2000"/>
              <a:t>row" the</a:t>
            </a:r>
            <a:r>
              <a:rPr lang="tr-TR" sz="2000"/>
              <a:t> </a:t>
            </a:r>
            <a:r>
              <a:rPr lang="en-US" sz="2000"/>
              <a:t>search tree one step at a time. </a:t>
            </a:r>
            <a:endParaRPr lang="tr-TR" sz="2000"/>
          </a:p>
          <a:p>
            <a:pPr lvl="1"/>
            <a:r>
              <a:rPr lang="en-US" sz="2000"/>
              <a:t>At each step a tip node (or leaf) of the current</a:t>
            </a:r>
            <a:r>
              <a:rPr lang="tr-TR" sz="2000"/>
              <a:t> </a:t>
            </a:r>
            <a:r>
              <a:rPr lang="en-US" sz="2000"/>
              <a:t>tree is chosen, and the successors of that tip node are added to the tree. </a:t>
            </a:r>
            <a:endParaRPr lang="tr-TR" sz="2000"/>
          </a:p>
          <a:p>
            <a:pPr lvl="1"/>
            <a:r>
              <a:rPr lang="en-US" sz="2000"/>
              <a:t>Then</a:t>
            </a:r>
            <a:r>
              <a:rPr lang="tr-TR" sz="2000"/>
              <a:t> </a:t>
            </a:r>
            <a:r>
              <a:rPr lang="en-US" sz="2000"/>
              <a:t>the values provided by the static evaluator at the new leaves are used t</a:t>
            </a:r>
            <a:r>
              <a:rPr lang="tr-TR" sz="2000"/>
              <a:t>o </a:t>
            </a:r>
            <a:r>
              <a:rPr lang="en-US" sz="2000"/>
              <a:t>provide new backed-up values to the leaves' ancestors. </a:t>
            </a:r>
            <a:endParaRPr lang="tr-TR" sz="2000"/>
          </a:p>
          <a:p>
            <a:pPr lvl="1"/>
            <a:r>
              <a:rPr lang="en-US" sz="2000"/>
              <a:t>The tree grown by an</a:t>
            </a:r>
            <a:r>
              <a:rPr lang="tr-TR" sz="2000"/>
              <a:t> </a:t>
            </a:r>
            <a:r>
              <a:rPr lang="en-US" sz="2000"/>
              <a:t>it</a:t>
            </a:r>
            <a:r>
              <a:rPr lang="tr-TR" sz="2000"/>
              <a:t>e</a:t>
            </a:r>
            <a:r>
              <a:rPr lang="en-US" sz="2000"/>
              <a:t>rative heuristic need not be of uniform depth: some branches may be</a:t>
            </a:r>
            <a:r>
              <a:rPr lang="tr-TR" sz="2000"/>
              <a:t> </a:t>
            </a:r>
            <a:r>
              <a:rPr lang="en-US" sz="2000"/>
              <a:t>searched to a much greater depth than other branches. </a:t>
            </a:r>
            <a:br>
              <a:rPr lang="en-US" sz="2000"/>
            </a:br>
            <a:endParaRPr lang="tr-TR" sz="2000"/>
          </a:p>
        </p:txBody>
      </p:sp>
    </p:spTree>
    <p:extLst>
      <p:ext uri="{BB962C8B-B14F-4D97-AF65-F5344CB8AC3E}">
        <p14:creationId xmlns:p14="http://schemas.microsoft.com/office/powerpoint/2010/main" val="251476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BB6A8-A9F0-41FD-A2EF-9207B9D0D07F}"/>
              </a:ext>
            </a:extLst>
          </p:cNvPr>
          <p:cNvSpPr>
            <a:spLocks noGrp="1"/>
          </p:cNvSpPr>
          <p:nvPr>
            <p:ph type="title"/>
          </p:nvPr>
        </p:nvSpPr>
        <p:spPr/>
        <p:txBody>
          <a:bodyPr/>
          <a:lstStyle/>
          <a:p>
            <a:r>
              <a:rPr lang="tr-TR" b="1" dirty="0" err="1"/>
              <a:t>Iterative</a:t>
            </a:r>
            <a:r>
              <a:rPr lang="tr-TR" b="1" dirty="0"/>
              <a:t> </a:t>
            </a:r>
            <a:r>
              <a:rPr lang="tr-TR" b="1" dirty="0" err="1"/>
              <a:t>search</a:t>
            </a:r>
            <a:r>
              <a:rPr lang="tr-TR" b="1" dirty="0"/>
              <a:t> </a:t>
            </a:r>
            <a:r>
              <a:rPr lang="tr-TR" b="1" dirty="0" err="1"/>
              <a:t>heuristics</a:t>
            </a:r>
            <a:r>
              <a:rPr lang="tr-TR" b="1" dirty="0"/>
              <a:t> </a:t>
            </a:r>
            <a:r>
              <a:rPr lang="tr-TR" b="1" dirty="0" err="1"/>
              <a:t>details</a:t>
            </a:r>
            <a:r>
              <a:rPr lang="tr-TR" dirty="0"/>
              <a:t> </a:t>
            </a:r>
          </a:p>
        </p:txBody>
      </p:sp>
      <p:sp>
        <p:nvSpPr>
          <p:cNvPr id="3" name="İçerik Yer Tutucusu 2">
            <a:extLst>
              <a:ext uri="{FF2B5EF4-FFF2-40B4-BE49-F238E27FC236}">
                <a16:creationId xmlns:a16="http://schemas.microsoft.com/office/drawing/2014/main" id="{9668701D-6A35-48C5-B50E-FD77A67B87AF}"/>
              </a:ext>
            </a:extLst>
          </p:cNvPr>
          <p:cNvSpPr>
            <a:spLocks noGrp="1"/>
          </p:cNvSpPr>
          <p:nvPr>
            <p:ph idx="1"/>
          </p:nvPr>
        </p:nvSpPr>
        <p:spPr/>
        <p:txBody>
          <a:bodyPr>
            <a:normAutofit fontScale="92500" lnSpcReduction="10000"/>
          </a:bodyPr>
          <a:lstStyle/>
          <a:p>
            <a:r>
              <a:rPr lang="en-US" dirty="0">
                <a:solidFill>
                  <a:srgbClr val="FF0000"/>
                </a:solidFill>
              </a:rPr>
              <a:t>We observe that if we expand E at c, then we can update be by</a:t>
            </a:r>
            <a:r>
              <a:rPr lang="tr-TR" dirty="0">
                <a:solidFill>
                  <a:srgbClr val="FF0000"/>
                </a:solidFill>
              </a:rPr>
              <a:t> </a:t>
            </a:r>
            <a:r>
              <a:rPr lang="en-US" dirty="0">
                <a:solidFill>
                  <a:srgbClr val="FF0000"/>
                </a:solidFill>
              </a:rPr>
              <a:t>recomputing</a:t>
            </a:r>
            <a:r>
              <a:rPr lang="tr-TR" dirty="0">
                <a:solidFill>
                  <a:srgbClr val="FF0000"/>
                </a:solidFill>
              </a:rPr>
              <a:t> </a:t>
            </a:r>
            <a:r>
              <a:rPr lang="en-US" dirty="0">
                <a:solidFill>
                  <a:srgbClr val="FF0000"/>
                </a:solidFill>
              </a:rPr>
              <a:t>equation only at nodes in </a:t>
            </a:r>
            <a:r>
              <a:rPr lang="en-US" i="1" dirty="0">
                <a:solidFill>
                  <a:srgbClr val="FF0000"/>
                </a:solidFill>
              </a:rPr>
              <a:t>A(c) </a:t>
            </a:r>
            <a:r>
              <a:rPr lang="en-US" dirty="0">
                <a:solidFill>
                  <a:srgbClr val="FF0000"/>
                </a:solidFill>
              </a:rPr>
              <a:t>(first at c, then </a:t>
            </a:r>
            <a:r>
              <a:rPr lang="en-US" i="1" dirty="0">
                <a:solidFill>
                  <a:srgbClr val="FF0000"/>
                </a:solidFill>
              </a:rPr>
              <a:t>f(c), </a:t>
            </a:r>
            <a:r>
              <a:rPr lang="en-US" dirty="0">
                <a:solidFill>
                  <a:srgbClr val="FF0000"/>
                </a:solidFill>
              </a:rPr>
              <a:t>and on up the tree until</a:t>
            </a:r>
            <a:r>
              <a:rPr lang="tr-TR" dirty="0">
                <a:solidFill>
                  <a:srgbClr val="FF0000"/>
                </a:solidFill>
              </a:rPr>
              <a:t> </a:t>
            </a:r>
            <a:r>
              <a:rPr lang="en-US" dirty="0">
                <a:solidFill>
                  <a:srgbClr val="FF0000"/>
                </a:solidFill>
              </a:rPr>
              <a:t>s is reached).</a:t>
            </a:r>
            <a:r>
              <a:rPr lang="tr-TR" dirty="0">
                <a:solidFill>
                  <a:srgbClr val="FF0000"/>
                </a:solidFill>
              </a:rPr>
              <a:t> </a:t>
            </a:r>
          </a:p>
          <a:p>
            <a:r>
              <a:rPr lang="en-US" dirty="0">
                <a:solidFill>
                  <a:srgbClr val="FF0000"/>
                </a:solidFill>
              </a:rPr>
              <a:t>The general process of partially exploring a game tree by an iterative</a:t>
            </a:r>
            <a:r>
              <a:rPr lang="tr-TR" dirty="0">
                <a:solidFill>
                  <a:srgbClr val="FF0000"/>
                </a:solidFill>
              </a:rPr>
              <a:t> </a:t>
            </a:r>
            <a:r>
              <a:rPr lang="en-US" dirty="0">
                <a:solidFill>
                  <a:srgbClr val="FF0000"/>
                </a:solidFill>
              </a:rPr>
              <a:t>heuristic can be formalized as follows:</a:t>
            </a:r>
            <a:br>
              <a:rPr lang="en-US" dirty="0">
                <a:solidFill>
                  <a:srgbClr val="FF0000"/>
                </a:solidFill>
              </a:rPr>
            </a:br>
            <a:r>
              <a:rPr lang="tr-TR" dirty="0">
                <a:solidFill>
                  <a:srgbClr val="FF0000"/>
                </a:solidFill>
              </a:rPr>
              <a:t>	</a:t>
            </a:r>
            <a:r>
              <a:rPr lang="en-US" i="1" dirty="0">
                <a:solidFill>
                  <a:srgbClr val="FF0000"/>
                </a:solidFill>
              </a:rPr>
              <a:t>Step </a:t>
            </a:r>
            <a:r>
              <a:rPr lang="en-US" dirty="0">
                <a:solidFill>
                  <a:srgbClr val="FF0000"/>
                </a:solidFill>
              </a:rPr>
              <a:t>1. Initialize E to (s}, and 8E(s ) to 8(s).</a:t>
            </a:r>
            <a:br>
              <a:rPr lang="en-US" dirty="0">
                <a:solidFill>
                  <a:srgbClr val="FF0000"/>
                </a:solidFill>
              </a:rPr>
            </a:br>
            <a:r>
              <a:rPr lang="tr-TR" dirty="0">
                <a:solidFill>
                  <a:srgbClr val="FF0000"/>
                </a:solidFill>
              </a:rPr>
              <a:t>	</a:t>
            </a:r>
            <a:r>
              <a:rPr lang="en-US" i="1" dirty="0">
                <a:solidFill>
                  <a:srgbClr val="FF0000"/>
                </a:solidFill>
              </a:rPr>
              <a:t>Step </a:t>
            </a:r>
            <a:r>
              <a:rPr lang="en-US" dirty="0">
                <a:solidFill>
                  <a:srgbClr val="FF0000"/>
                </a:solidFill>
              </a:rPr>
              <a:t>2. While E :~ C, and while time permits, do:</a:t>
            </a:r>
            <a:br>
              <a:rPr lang="en-US" dirty="0">
                <a:solidFill>
                  <a:srgbClr val="FF0000"/>
                </a:solidFill>
              </a:rPr>
            </a:br>
            <a:r>
              <a:rPr lang="tr-TR" dirty="0">
                <a:solidFill>
                  <a:srgbClr val="FF0000"/>
                </a:solidFill>
              </a:rPr>
              <a:t>		</a:t>
            </a:r>
            <a:r>
              <a:rPr lang="en-US" dirty="0">
                <a:solidFill>
                  <a:srgbClr val="FF0000"/>
                </a:solidFill>
              </a:rPr>
              <a:t>(a) Pick an expandable tip c of E.</a:t>
            </a:r>
            <a:br>
              <a:rPr lang="en-US" dirty="0">
                <a:solidFill>
                  <a:srgbClr val="FF0000"/>
                </a:solidFill>
              </a:rPr>
            </a:br>
            <a:r>
              <a:rPr lang="tr-TR" dirty="0">
                <a:solidFill>
                  <a:srgbClr val="FF0000"/>
                </a:solidFill>
              </a:rPr>
              <a:t>		</a:t>
            </a:r>
            <a:r>
              <a:rPr lang="en-US" dirty="0">
                <a:solidFill>
                  <a:srgbClr val="FF0000"/>
                </a:solidFill>
              </a:rPr>
              <a:t>(b) Expand E at c.</a:t>
            </a:r>
            <a:br>
              <a:rPr lang="en-US" dirty="0">
                <a:solidFill>
                  <a:srgbClr val="FF0000"/>
                </a:solidFill>
              </a:rPr>
            </a:br>
            <a:r>
              <a:rPr lang="tr-TR" dirty="0">
                <a:solidFill>
                  <a:srgbClr val="FF0000"/>
                </a:solidFill>
              </a:rPr>
              <a:t>		</a:t>
            </a:r>
            <a:r>
              <a:rPr lang="en-US" dirty="0">
                <a:solidFill>
                  <a:srgbClr val="FF0000"/>
                </a:solidFill>
              </a:rPr>
              <a:t>(c) Update 8E(c) at c and the ancestors of c up to the root s,</a:t>
            </a:r>
            <a:r>
              <a:rPr lang="tr-TR" dirty="0">
                <a:solidFill>
                  <a:srgbClr val="FF0000"/>
                </a:solidFill>
              </a:rPr>
              <a:t>	</a:t>
            </a:r>
            <a:r>
              <a:rPr lang="en-US" dirty="0">
                <a:solidFill>
                  <a:srgbClr val="FF0000"/>
                </a:solidFill>
              </a:rPr>
              <a:t>using</a:t>
            </a:r>
            <a:r>
              <a:rPr lang="tr-TR" dirty="0">
                <a:solidFill>
                  <a:srgbClr val="FF0000"/>
                </a:solidFill>
              </a:rPr>
              <a:t> </a:t>
            </a:r>
            <a:r>
              <a:rPr lang="en-US" dirty="0">
                <a:solidFill>
                  <a:srgbClr val="FF0000"/>
                </a:solidFill>
              </a:rPr>
              <a:t>equation</a:t>
            </a:r>
            <a:r>
              <a:rPr lang="tr-TR" dirty="0">
                <a:solidFill>
                  <a:srgbClr val="FF0000"/>
                </a:solidFill>
              </a:rPr>
              <a:t> </a:t>
            </a:r>
            <a:r>
              <a:rPr lang="en-US" dirty="0">
                <a:solidFill>
                  <a:srgbClr val="FF0000"/>
                </a:solidFill>
              </a:rPr>
              <a:t>.</a:t>
            </a:r>
            <a:r>
              <a:rPr lang="tr-TR" dirty="0">
                <a:solidFill>
                  <a:srgbClr val="FF0000"/>
                </a:solidFill>
              </a:rPr>
              <a:t> (</a:t>
            </a:r>
            <a:r>
              <a:rPr lang="tr-TR" dirty="0" err="1">
                <a:solidFill>
                  <a:srgbClr val="FF0000"/>
                </a:solidFill>
              </a:rPr>
              <a:t>Paperdan</a:t>
            </a:r>
            <a:r>
              <a:rPr lang="tr-TR" dirty="0">
                <a:solidFill>
                  <a:srgbClr val="FF0000"/>
                </a:solidFill>
              </a:rPr>
              <a:t> </a:t>
            </a:r>
            <a:r>
              <a:rPr lang="tr-TR" dirty="0" err="1">
                <a:solidFill>
                  <a:srgbClr val="FF0000"/>
                </a:solidFill>
              </a:rPr>
              <a:t>notationları</a:t>
            </a:r>
            <a:r>
              <a:rPr lang="tr-TR" dirty="0">
                <a:solidFill>
                  <a:srgbClr val="FF0000"/>
                </a:solidFill>
              </a:rPr>
              <a:t> düzenle)</a:t>
            </a:r>
            <a:br>
              <a:rPr lang="en-US" dirty="0">
                <a:solidFill>
                  <a:srgbClr val="FF0000"/>
                </a:solidFill>
              </a:rPr>
            </a:br>
            <a:endParaRPr lang="tr-TR" dirty="0">
              <a:solidFill>
                <a:srgbClr val="FF0000"/>
              </a:solidFill>
            </a:endParaRPr>
          </a:p>
        </p:txBody>
      </p:sp>
    </p:spTree>
    <p:extLst>
      <p:ext uri="{BB962C8B-B14F-4D97-AF65-F5344CB8AC3E}">
        <p14:creationId xmlns:p14="http://schemas.microsoft.com/office/powerpoint/2010/main" val="109839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7C4258-338D-4273-AA38-B6549B344F38}"/>
              </a:ext>
            </a:extLst>
          </p:cNvPr>
          <p:cNvSpPr>
            <a:spLocks noGrp="1"/>
          </p:cNvSpPr>
          <p:nvPr>
            <p:ph type="title"/>
          </p:nvPr>
        </p:nvSpPr>
        <p:spPr>
          <a:xfrm>
            <a:off x="1045028" y="1372905"/>
            <a:ext cx="3892732" cy="4305519"/>
          </a:xfrm>
        </p:spPr>
        <p:txBody>
          <a:bodyPr anchor="ctr">
            <a:normAutofit/>
          </a:bodyPr>
          <a:lstStyle/>
          <a:p>
            <a:r>
              <a:rPr lang="tr-TR" sz="5400" b="1"/>
              <a:t>Penalty-based Iterative Search Method</a:t>
            </a:r>
            <a:r>
              <a:rPr lang="tr-TR" sz="5400"/>
              <a:t> </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4D49480-2E94-4933-A055-6396F2E2663B}"/>
              </a:ext>
            </a:extLst>
          </p:cNvPr>
          <p:cNvSpPr>
            <a:spLocks noGrp="1"/>
          </p:cNvSpPr>
          <p:nvPr>
            <p:ph idx="1"/>
          </p:nvPr>
        </p:nvSpPr>
        <p:spPr>
          <a:xfrm>
            <a:off x="6096000" y="1372905"/>
            <a:ext cx="5224272" cy="4305519"/>
          </a:xfrm>
        </p:spPr>
        <p:txBody>
          <a:bodyPr anchor="ctr">
            <a:normAutofit/>
          </a:bodyPr>
          <a:lstStyle/>
          <a:p>
            <a:r>
              <a:rPr lang="tr-TR" sz="2000"/>
              <a:t>Which leaf to expand?</a:t>
            </a:r>
          </a:p>
          <a:p>
            <a:pPr lvl="1"/>
            <a:r>
              <a:rPr lang="tr-TR" sz="2000"/>
              <a:t>A</a:t>
            </a:r>
            <a:r>
              <a:rPr lang="en-US" sz="2000"/>
              <a:t>ssign a nonnegative "penalty" (or "weight") to every edge in the game</a:t>
            </a:r>
            <a:r>
              <a:rPr lang="tr-TR" sz="2000"/>
              <a:t> </a:t>
            </a:r>
            <a:r>
              <a:rPr lang="en-US" sz="2000"/>
              <a:t>tree such that edges representing bad moves ar</a:t>
            </a:r>
            <a:r>
              <a:rPr lang="tr-TR" sz="2000"/>
              <a:t>e</a:t>
            </a:r>
            <a:r>
              <a:rPr lang="en-US" sz="2000"/>
              <a:t> penalized more than edges</a:t>
            </a:r>
            <a:r>
              <a:rPr lang="tr-TR" sz="2000"/>
              <a:t> </a:t>
            </a:r>
            <a:r>
              <a:rPr lang="en-US" sz="2000"/>
              <a:t>representing good moves. </a:t>
            </a:r>
            <a:br>
              <a:rPr lang="en-US" sz="2000"/>
            </a:br>
            <a:endParaRPr lang="tr-TR" sz="2000"/>
          </a:p>
        </p:txBody>
      </p:sp>
      <p:sp>
        <p:nvSpPr>
          <p:cNvPr id="22"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66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6A5BE0-1180-4850-AFBA-76EFD6E1A671}"/>
              </a:ext>
            </a:extLst>
          </p:cNvPr>
          <p:cNvSpPr>
            <a:spLocks noGrp="1"/>
          </p:cNvSpPr>
          <p:nvPr>
            <p:ph type="title"/>
          </p:nvPr>
        </p:nvSpPr>
        <p:spPr>
          <a:xfrm>
            <a:off x="838200" y="365125"/>
            <a:ext cx="10515600" cy="1325563"/>
          </a:xfrm>
        </p:spPr>
        <p:txBody>
          <a:bodyPr/>
          <a:lstStyle/>
          <a:p>
            <a:r>
              <a:rPr lang="tr-TR" b="1"/>
              <a:t>Penalty-based Iterative Search Method</a:t>
            </a:r>
            <a:r>
              <a:rPr lang="tr-TR"/>
              <a:t> </a:t>
            </a:r>
            <a:endParaRPr lang="tr-TR" dirty="0"/>
          </a:p>
        </p:txBody>
      </p:sp>
      <p:sp>
        <p:nvSpPr>
          <p:cNvPr id="3" name="İçerik Yer Tutucusu 2">
            <a:extLst>
              <a:ext uri="{FF2B5EF4-FFF2-40B4-BE49-F238E27FC236}">
                <a16:creationId xmlns:a16="http://schemas.microsoft.com/office/drawing/2014/main" id="{FDD81C36-20A9-4033-A45A-C61C4C81210E}"/>
              </a:ext>
            </a:extLst>
          </p:cNvPr>
          <p:cNvSpPr>
            <a:spLocks noGrp="1"/>
          </p:cNvSpPr>
          <p:nvPr>
            <p:ph idx="1"/>
          </p:nvPr>
        </p:nvSpPr>
        <p:spPr>
          <a:xfrm>
            <a:off x="838200" y="1825625"/>
            <a:ext cx="10515600" cy="4351338"/>
          </a:xfrm>
        </p:spPr>
        <p:txBody>
          <a:bodyPr>
            <a:normAutofit lnSpcReduction="10000"/>
          </a:bodyPr>
          <a:lstStyle/>
          <a:p>
            <a:r>
              <a:rPr lang="tr-TR"/>
              <a:t>D</a:t>
            </a:r>
            <a:r>
              <a:rPr lang="en-US"/>
              <a:t>efine the "penalty" </a:t>
            </a:r>
            <a:r>
              <a:rPr lang="en-US" i="1"/>
              <a:t>P(c) </a:t>
            </a:r>
            <a:r>
              <a:rPr lang="en-US"/>
              <a:t>of a tip </a:t>
            </a:r>
            <a:r>
              <a:rPr lang="en-US" i="1"/>
              <a:t>c </a:t>
            </a:r>
            <a:r>
              <a:rPr lang="el-GR"/>
              <a:t>ϵ</a:t>
            </a:r>
            <a:r>
              <a:rPr lang="en-US" i="1"/>
              <a:t> T(E) </a:t>
            </a:r>
            <a:r>
              <a:rPr lang="en-US"/>
              <a:t>to be the sum of the penalties</a:t>
            </a:r>
            <a:r>
              <a:rPr lang="tr-TR"/>
              <a:t> </a:t>
            </a:r>
            <a:r>
              <a:rPr lang="en-US"/>
              <a:t>of all the edges between c and the root s: </a:t>
            </a:r>
            <a:endParaRPr lang="tr-TR"/>
          </a:p>
          <a:p>
            <a:endParaRPr lang="tr-TR"/>
          </a:p>
          <a:p>
            <a:endParaRPr lang="tr-TR"/>
          </a:p>
          <a:p>
            <a:r>
              <a:rPr lang="en-US"/>
              <a:t>Our idea is then to expand that tip node t which has the </a:t>
            </a:r>
            <a:r>
              <a:rPr lang="en-US" i="1"/>
              <a:t>least </a:t>
            </a:r>
            <a:r>
              <a:rPr lang="en-US"/>
              <a:t>penalty </a:t>
            </a:r>
            <a:r>
              <a:rPr lang="en-US" i="1"/>
              <a:t>P(t).</a:t>
            </a:r>
            <a:r>
              <a:rPr lang="en-US"/>
              <a:t> </a:t>
            </a:r>
            <a:endParaRPr lang="tr-TR"/>
          </a:p>
          <a:p>
            <a:r>
              <a:rPr lang="en-US"/>
              <a:t>The min/max approximation technique presented here is such a penalty</a:t>
            </a:r>
            <a:r>
              <a:rPr lang="tr-TR"/>
              <a:t> </a:t>
            </a:r>
            <a:r>
              <a:rPr lang="en-US"/>
              <a:t>based scheme. </a:t>
            </a:r>
            <a:br>
              <a:rPr lang="en-US"/>
            </a:br>
            <a:br>
              <a:rPr lang="en-US"/>
            </a:br>
            <a:endParaRPr lang="tr-TR" dirty="0"/>
          </a:p>
        </p:txBody>
      </p:sp>
      <p:pic>
        <p:nvPicPr>
          <p:cNvPr id="4" name="Resim 3">
            <a:extLst>
              <a:ext uri="{FF2B5EF4-FFF2-40B4-BE49-F238E27FC236}">
                <a16:creationId xmlns:a16="http://schemas.microsoft.com/office/drawing/2014/main" id="{0F1052CA-5389-414F-B157-18110AEAFBE5}"/>
              </a:ext>
            </a:extLst>
          </p:cNvPr>
          <p:cNvPicPr>
            <a:picLocks noChangeAspect="1"/>
          </p:cNvPicPr>
          <p:nvPr/>
        </p:nvPicPr>
        <p:blipFill rotWithShape="1">
          <a:blip r:embed="rId3"/>
          <a:srcRect l="34273" t="60620" r="50000" b="30233"/>
          <a:stretch/>
        </p:blipFill>
        <p:spPr>
          <a:xfrm>
            <a:off x="4816547" y="2801679"/>
            <a:ext cx="1917405" cy="627321"/>
          </a:xfrm>
          <a:prstGeom prst="rect">
            <a:avLst/>
          </a:prstGeom>
        </p:spPr>
      </p:pic>
    </p:spTree>
    <p:extLst>
      <p:ext uri="{BB962C8B-B14F-4D97-AF65-F5344CB8AC3E}">
        <p14:creationId xmlns:p14="http://schemas.microsoft.com/office/powerpoint/2010/main" val="11248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1AF4E63-C6FA-4EE4-BE51-23A7D871EE4A}"/>
              </a:ext>
            </a:extLst>
          </p:cNvPr>
          <p:cNvSpPr>
            <a:spLocks noGrp="1"/>
          </p:cNvSpPr>
          <p:nvPr>
            <p:ph type="title"/>
          </p:nvPr>
        </p:nvSpPr>
        <p:spPr>
          <a:xfrm>
            <a:off x="1045028" y="1336329"/>
            <a:ext cx="3892732" cy="4382588"/>
          </a:xfrm>
        </p:spPr>
        <p:txBody>
          <a:bodyPr anchor="ctr">
            <a:normAutofit/>
          </a:bodyPr>
          <a:lstStyle/>
          <a:p>
            <a:r>
              <a:rPr lang="en-US" sz="5000" b="1"/>
              <a:t>Searching by min/max approximation</a:t>
            </a:r>
            <a:r>
              <a:rPr lang="en-US" sz="5000"/>
              <a:t> </a:t>
            </a:r>
            <a:endParaRPr lang="tr-TR" sz="500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3022181-5D0C-479C-BA98-176C5D7B669D}"/>
              </a:ext>
            </a:extLst>
          </p:cNvPr>
          <p:cNvSpPr>
            <a:spLocks noGrp="1"/>
          </p:cNvSpPr>
          <p:nvPr>
            <p:ph idx="1"/>
          </p:nvPr>
        </p:nvSpPr>
        <p:spPr>
          <a:xfrm>
            <a:off x="6096001" y="1336329"/>
            <a:ext cx="5260848" cy="4382588"/>
          </a:xfrm>
        </p:spPr>
        <p:txBody>
          <a:bodyPr anchor="ctr">
            <a:normAutofit/>
          </a:bodyPr>
          <a:lstStyle/>
          <a:p>
            <a:r>
              <a:rPr lang="en-US" sz="2000"/>
              <a:t>The "min/max approximation" heuristic is special case of the penalty-based</a:t>
            </a:r>
            <a:r>
              <a:rPr lang="tr-TR" sz="2000"/>
              <a:t> </a:t>
            </a:r>
            <a:r>
              <a:rPr lang="en-US" sz="2000"/>
              <a:t>search method, where the penalties are defined in terms of the derivatives of</a:t>
            </a:r>
            <a:r>
              <a:rPr lang="tr-TR" sz="2000"/>
              <a:t> </a:t>
            </a:r>
            <a:r>
              <a:rPr lang="en-US" sz="2000"/>
              <a:t>the approximating functions.</a:t>
            </a:r>
            <a:endParaRPr lang="tr-TR" sz="2000"/>
          </a:p>
          <a:p>
            <a:pPr marL="0" indent="0">
              <a:buNone/>
            </a:pPr>
            <a:br>
              <a:rPr lang="en-US" sz="2000"/>
            </a:br>
            <a:endParaRPr lang="tr-TR" sz="2000"/>
          </a:p>
        </p:txBody>
      </p:sp>
    </p:spTree>
    <p:extLst>
      <p:ext uri="{BB962C8B-B14F-4D97-AF65-F5344CB8AC3E}">
        <p14:creationId xmlns:p14="http://schemas.microsoft.com/office/powerpoint/2010/main" val="235448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D93E390-2D02-4B08-987F-504E7DAAD68E}"/>
              </a:ext>
            </a:extLst>
          </p:cNvPr>
          <p:cNvSpPr>
            <a:spLocks noGrp="1"/>
          </p:cNvSpPr>
          <p:nvPr>
            <p:ph type="title"/>
          </p:nvPr>
        </p:nvSpPr>
        <p:spPr>
          <a:xfrm>
            <a:off x="589560" y="856180"/>
            <a:ext cx="4560584" cy="1128068"/>
          </a:xfrm>
        </p:spPr>
        <p:txBody>
          <a:bodyPr anchor="ctr">
            <a:normAutofit/>
          </a:bodyPr>
          <a:lstStyle/>
          <a:p>
            <a:r>
              <a:rPr lang="en-US" sz="3700" b="1"/>
              <a:t>Searching by min/max approximation</a:t>
            </a:r>
            <a:r>
              <a:rPr lang="en-US" sz="3700"/>
              <a:t> </a:t>
            </a:r>
            <a:endParaRPr lang="tr-TR" sz="37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C78C942-A563-402F-B983-D818095A2AC6}"/>
              </a:ext>
            </a:extLst>
          </p:cNvPr>
          <p:cNvSpPr>
            <a:spLocks noGrp="1"/>
          </p:cNvSpPr>
          <p:nvPr>
            <p:ph idx="1"/>
          </p:nvPr>
        </p:nvSpPr>
        <p:spPr>
          <a:xfrm>
            <a:off x="590719" y="2330505"/>
            <a:ext cx="4559425" cy="3979585"/>
          </a:xfrm>
        </p:spPr>
        <p:txBody>
          <a:bodyPr anchor="ctr">
            <a:normAutofit/>
          </a:bodyPr>
          <a:lstStyle/>
          <a:p>
            <a:r>
              <a:rPr lang="en-US" sz="2000"/>
              <a:t>Consider the partial game tree of Fig. 2. </a:t>
            </a:r>
            <a:endParaRPr lang="tr-TR" sz="2000"/>
          </a:p>
          <a:p>
            <a:pPr lvl="1"/>
            <a:r>
              <a:rPr lang="tr-TR" sz="2000"/>
              <a:t>Size of T</a:t>
            </a:r>
            <a:r>
              <a:rPr lang="en-US" sz="2000"/>
              <a:t>ree E</a:t>
            </a:r>
            <a:r>
              <a:rPr lang="tr-TR" sz="2000"/>
              <a:t> = 5</a:t>
            </a:r>
          </a:p>
          <a:p>
            <a:pPr lvl="1"/>
            <a:r>
              <a:rPr lang="en-US" sz="2000"/>
              <a:t>we</a:t>
            </a:r>
            <a:r>
              <a:rPr lang="tr-TR" sz="2000"/>
              <a:t> </a:t>
            </a:r>
            <a:r>
              <a:rPr lang="en-US" sz="2000"/>
              <a:t>assume all the tips of E are expandable. </a:t>
            </a:r>
            <a:endParaRPr lang="tr-TR" sz="2000"/>
          </a:p>
          <a:p>
            <a:pPr lvl="1"/>
            <a:r>
              <a:rPr lang="en-US" sz="2000"/>
              <a:t>The value </a:t>
            </a:r>
            <a:r>
              <a:rPr lang="tr-TR" sz="2000" i="1"/>
              <a:t>ve</a:t>
            </a:r>
            <a:r>
              <a:rPr lang="en-US" sz="2000" i="1"/>
              <a:t>(c) </a:t>
            </a:r>
            <a:r>
              <a:rPr lang="en-US" sz="2000"/>
              <a:t>is given at each node</a:t>
            </a:r>
            <a:r>
              <a:rPr lang="tr-TR" sz="2000"/>
              <a:t> </a:t>
            </a:r>
            <a:r>
              <a:rPr lang="en-US" sz="2000"/>
              <a:t>c, based on the estimates </a:t>
            </a:r>
            <a:r>
              <a:rPr lang="tr-TR" sz="2000"/>
              <a:t>v</a:t>
            </a:r>
            <a:r>
              <a:rPr lang="en-US" sz="2000"/>
              <a:t>(t) = 2, </a:t>
            </a:r>
            <a:r>
              <a:rPr lang="tr-TR" sz="2000"/>
              <a:t>v</a:t>
            </a:r>
            <a:r>
              <a:rPr lang="en-US" sz="2000"/>
              <a:t>(w) = 10, </a:t>
            </a:r>
            <a:r>
              <a:rPr lang="tr-TR" sz="2000"/>
              <a:t>v</a:t>
            </a:r>
            <a:r>
              <a:rPr lang="en-US" sz="2000"/>
              <a:t>(x) = 12.</a:t>
            </a:r>
            <a:endParaRPr lang="tr-TR" sz="2000"/>
          </a:p>
          <a:p>
            <a:r>
              <a:rPr lang="tr-TR" sz="2000"/>
              <a:t>E</a:t>
            </a:r>
            <a:r>
              <a:rPr lang="en-US" sz="2000"/>
              <a:t>xpand at w </a:t>
            </a:r>
            <a:r>
              <a:rPr lang="tr-TR" sz="2000"/>
              <a:t>(</a:t>
            </a:r>
            <a:r>
              <a:rPr lang="en-US" sz="2000"/>
              <a:t>because that is the most promising line of play),</a:t>
            </a:r>
            <a:r>
              <a:rPr lang="tr-TR" sz="2000"/>
              <a:t> </a:t>
            </a:r>
            <a:r>
              <a:rPr lang="en-US" sz="2000"/>
              <a:t>may obtain Fig. 3.</a:t>
            </a:r>
            <a:r>
              <a:rPr lang="tr-TR" sz="2000"/>
              <a:t> </a:t>
            </a:r>
          </a:p>
          <a:p>
            <a:pPr lvl="1"/>
            <a:r>
              <a:rPr lang="en-US" sz="2000"/>
              <a:t>Note that </a:t>
            </a:r>
            <a:r>
              <a:rPr lang="tr-TR" sz="2000" i="1"/>
              <a:t>ve</a:t>
            </a:r>
            <a:r>
              <a:rPr lang="en-US" sz="2000" i="1"/>
              <a:t>(</a:t>
            </a:r>
            <a:r>
              <a:rPr lang="tr-TR" sz="2000" i="1"/>
              <a:t>w</a:t>
            </a:r>
            <a:r>
              <a:rPr lang="en-US" sz="2000" i="1"/>
              <a:t>) </a:t>
            </a:r>
            <a:r>
              <a:rPr lang="en-US" sz="2000"/>
              <a:t>has changed from 10 to 11</a:t>
            </a:r>
            <a:endParaRPr lang="tr-TR" sz="2000"/>
          </a:p>
          <a:p>
            <a:pPr marL="457200" lvl="1" indent="0">
              <a:buNone/>
            </a:pPr>
            <a:endParaRPr lang="tr-TR" sz="2000"/>
          </a:p>
          <a:p>
            <a:endParaRPr lang="tr-TR" sz="20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çerik Yer Tutucusu 3">
            <a:extLst>
              <a:ext uri="{FF2B5EF4-FFF2-40B4-BE49-F238E27FC236}">
                <a16:creationId xmlns:a16="http://schemas.microsoft.com/office/drawing/2014/main" id="{9EBEDD11-8B53-4C84-839E-9EF6F731CA19}"/>
              </a:ext>
            </a:extLst>
          </p:cNvPr>
          <p:cNvPicPr>
            <a:picLocks noChangeAspect="1"/>
          </p:cNvPicPr>
          <p:nvPr/>
        </p:nvPicPr>
        <p:blipFill rotWithShape="1">
          <a:blip r:embed="rId2"/>
          <a:srcRect l="20870" t="29113" r="21104" b="20155"/>
          <a:stretch/>
        </p:blipFill>
        <p:spPr>
          <a:xfrm>
            <a:off x="5977788" y="2330504"/>
            <a:ext cx="5425410" cy="2668215"/>
          </a:xfrm>
          <a:prstGeom prst="rect">
            <a:avLst/>
          </a:prstGeom>
        </p:spPr>
      </p:pic>
    </p:spTree>
    <p:extLst>
      <p:ext uri="{BB962C8B-B14F-4D97-AF65-F5344CB8AC3E}">
        <p14:creationId xmlns:p14="http://schemas.microsoft.com/office/powerpoint/2010/main" val="24476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CD84B0F-8A6B-4450-85E2-7F5A60009DD4}"/>
              </a:ext>
            </a:extLst>
          </p:cNvPr>
          <p:cNvSpPr>
            <a:spLocks noGrp="1"/>
          </p:cNvSpPr>
          <p:nvPr>
            <p:ph type="ctrTitle"/>
          </p:nvPr>
        </p:nvSpPr>
        <p:spPr>
          <a:xfrm>
            <a:off x="970908" y="1220919"/>
            <a:ext cx="5425781" cy="2387600"/>
          </a:xfrm>
        </p:spPr>
        <p:txBody>
          <a:bodyPr>
            <a:normAutofit/>
          </a:bodyPr>
          <a:lstStyle/>
          <a:p>
            <a:pPr algn="l"/>
            <a:r>
              <a:rPr lang="tr-TR" sz="4200"/>
              <a:t>Game </a:t>
            </a:r>
            <a:r>
              <a:rPr lang="tr-TR" sz="4200" err="1"/>
              <a:t>Tree</a:t>
            </a:r>
            <a:r>
              <a:rPr lang="tr-TR" sz="4200"/>
              <a:t> </a:t>
            </a:r>
            <a:r>
              <a:rPr lang="tr-TR" sz="4200" err="1"/>
              <a:t>Searching</a:t>
            </a:r>
            <a:r>
              <a:rPr lang="tr-TR" sz="4200"/>
              <a:t> </a:t>
            </a:r>
            <a:r>
              <a:rPr lang="tr-TR" sz="4200" err="1"/>
              <a:t>by</a:t>
            </a:r>
            <a:r>
              <a:rPr lang="tr-TR" sz="4200"/>
              <a:t> </a:t>
            </a:r>
            <a:r>
              <a:rPr lang="tr-TR" sz="4200" err="1"/>
              <a:t>Min</a:t>
            </a:r>
            <a:r>
              <a:rPr lang="tr-TR" sz="4200"/>
              <a:t>/</a:t>
            </a:r>
            <a:r>
              <a:rPr lang="tr-TR" sz="4200" err="1"/>
              <a:t>Max</a:t>
            </a:r>
            <a:r>
              <a:rPr lang="tr-TR" sz="4200"/>
              <a:t> </a:t>
            </a:r>
            <a:r>
              <a:rPr lang="tr-TR" sz="4200" err="1"/>
              <a:t>Approximation</a:t>
            </a:r>
            <a:br>
              <a:rPr lang="tr-TR" sz="4200"/>
            </a:br>
            <a:r>
              <a:rPr lang="tr-TR" sz="4200" b="1"/>
              <a:t>Ronald L. </a:t>
            </a:r>
            <a:r>
              <a:rPr lang="tr-TR" sz="4200" b="1" err="1"/>
              <a:t>Rivest</a:t>
            </a:r>
            <a:r>
              <a:rPr lang="tr-TR" sz="4200" b="1"/>
              <a:t>, 1988</a:t>
            </a:r>
            <a:endParaRPr lang="tr-TR" sz="4200"/>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02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0132D7-DF16-489B-A52A-190E2CF37014}"/>
              </a:ext>
            </a:extLst>
          </p:cNvPr>
          <p:cNvSpPr>
            <a:spLocks noGrp="1"/>
          </p:cNvSpPr>
          <p:nvPr>
            <p:ph type="title"/>
          </p:nvPr>
        </p:nvSpPr>
        <p:spPr>
          <a:xfrm>
            <a:off x="4965430" y="629268"/>
            <a:ext cx="6586491" cy="1286160"/>
          </a:xfrm>
        </p:spPr>
        <p:txBody>
          <a:bodyPr anchor="b">
            <a:normAutofit/>
          </a:bodyPr>
          <a:lstStyle/>
          <a:p>
            <a:r>
              <a:rPr lang="tr-TR" b="1" dirty="0" err="1"/>
              <a:t>The</a:t>
            </a:r>
            <a:r>
              <a:rPr lang="tr-TR" b="1" dirty="0"/>
              <a:t> </a:t>
            </a:r>
            <a:r>
              <a:rPr lang="tr-TR" b="1" dirty="0" err="1"/>
              <a:t>game</a:t>
            </a:r>
            <a:r>
              <a:rPr lang="tr-TR" b="1" dirty="0"/>
              <a:t>: Connect-</a:t>
            </a:r>
            <a:r>
              <a:rPr lang="tr-TR" b="1" dirty="0" err="1"/>
              <a:t>Four</a:t>
            </a:r>
            <a:endParaRPr lang="tr-TR" dirty="0"/>
          </a:p>
        </p:txBody>
      </p:sp>
      <p:sp>
        <p:nvSpPr>
          <p:cNvPr id="3" name="İçerik Yer Tutucusu 2">
            <a:extLst>
              <a:ext uri="{FF2B5EF4-FFF2-40B4-BE49-F238E27FC236}">
                <a16:creationId xmlns:a16="http://schemas.microsoft.com/office/drawing/2014/main" id="{15383736-FA91-403C-AD73-C20C14B3807F}"/>
              </a:ext>
            </a:extLst>
          </p:cNvPr>
          <p:cNvSpPr>
            <a:spLocks noGrp="1"/>
          </p:cNvSpPr>
          <p:nvPr>
            <p:ph idx="1"/>
          </p:nvPr>
        </p:nvSpPr>
        <p:spPr>
          <a:xfrm>
            <a:off x="4965431" y="2438400"/>
            <a:ext cx="6586489" cy="3785419"/>
          </a:xfrm>
        </p:spPr>
        <p:txBody>
          <a:bodyPr>
            <a:normAutofit/>
          </a:bodyPr>
          <a:lstStyle/>
          <a:p>
            <a:r>
              <a:rPr lang="tr-TR" sz="1300"/>
              <a:t>Game: Connect Four</a:t>
            </a:r>
          </a:p>
          <a:p>
            <a:pPr lvl="1"/>
            <a:r>
              <a:rPr lang="tr-TR" sz="1300"/>
              <a:t>C</a:t>
            </a:r>
            <a:r>
              <a:rPr lang="en-US" sz="1300"/>
              <a:t>ommercially available</a:t>
            </a:r>
            <a:endParaRPr lang="tr-TR" sz="1300"/>
          </a:p>
          <a:p>
            <a:pPr lvl="1"/>
            <a:r>
              <a:rPr lang="tr-TR" sz="1300"/>
              <a:t>Well known</a:t>
            </a:r>
          </a:p>
          <a:p>
            <a:r>
              <a:rPr lang="tr-TR" sz="1300"/>
              <a:t>Game equipments:</a:t>
            </a:r>
          </a:p>
          <a:p>
            <a:pPr lvl="1"/>
            <a:r>
              <a:rPr lang="tr-TR" sz="1300"/>
              <a:t>Plactic Frame</a:t>
            </a:r>
          </a:p>
          <a:p>
            <a:pPr lvl="2"/>
            <a:r>
              <a:rPr lang="tr-TR" sz="1300"/>
              <a:t>Sets of red and black plactic tokens</a:t>
            </a:r>
          </a:p>
          <a:p>
            <a:r>
              <a:rPr lang="en-US" sz="1300"/>
              <a:t>The frame has a 6 × 7 array of cells arranged</a:t>
            </a:r>
            <a:r>
              <a:rPr lang="tr-TR" sz="1300"/>
              <a:t> </a:t>
            </a:r>
            <a:r>
              <a:rPr lang="en-US" sz="1300"/>
              <a:t>vertically; there are 7 columns of 6 cells each. </a:t>
            </a:r>
            <a:endParaRPr lang="tr-TR" sz="1300"/>
          </a:p>
          <a:p>
            <a:r>
              <a:rPr lang="en-US" sz="1300"/>
              <a:t>It is possible to drop a token in</a:t>
            </a:r>
            <a:r>
              <a:rPr lang="tr-TR" sz="1300"/>
              <a:t> </a:t>
            </a:r>
            <a:r>
              <a:rPr lang="en-US" sz="1300"/>
              <a:t>at the top of any column; it then falls down to the lowest unoccupied cell in the</a:t>
            </a:r>
            <a:r>
              <a:rPr lang="tr-TR" sz="1300"/>
              <a:t> </a:t>
            </a:r>
            <a:r>
              <a:rPr lang="en-US" sz="1300"/>
              <a:t>column and is visible to both players.</a:t>
            </a:r>
            <a:endParaRPr lang="tr-TR" sz="1300"/>
          </a:p>
          <a:p>
            <a:r>
              <a:rPr lang="en-US" sz="1300"/>
              <a:t>A legal move consists of dropping a token into any column which contains at</a:t>
            </a:r>
            <a:r>
              <a:rPr lang="tr-TR" sz="1300"/>
              <a:t> </a:t>
            </a:r>
            <a:r>
              <a:rPr lang="en-US" sz="1300"/>
              <a:t>least one unoccupied cell.</a:t>
            </a:r>
            <a:endParaRPr lang="tr-TR" sz="1300"/>
          </a:p>
          <a:p>
            <a:r>
              <a:rPr lang="en-US" sz="1300"/>
              <a:t>Black moves first; after that the players alternate turns.</a:t>
            </a:r>
            <a:endParaRPr lang="tr-TR" sz="1300"/>
          </a:p>
          <a:p>
            <a:r>
              <a:rPr lang="en-US" sz="1300"/>
              <a:t>The first player to create a line of four tokens of his color in a row wins the</a:t>
            </a:r>
            <a:r>
              <a:rPr lang="tr-TR" sz="1300"/>
              <a:t> </a:t>
            </a:r>
            <a:r>
              <a:rPr lang="en-US" sz="1300"/>
              <a:t>game. This line may be horizontal,</a:t>
            </a:r>
            <a:r>
              <a:rPr lang="tr-TR" sz="1300"/>
              <a:t> </a:t>
            </a:r>
            <a:r>
              <a:rPr lang="en-US" sz="1300"/>
              <a:t>vertical, or diagonal. It is possible to have a</a:t>
            </a:r>
            <a:r>
              <a:rPr lang="tr-TR" sz="1300"/>
              <a:t> </a:t>
            </a:r>
            <a:r>
              <a:rPr lang="en-US" sz="1300"/>
              <a:t>tied game</a:t>
            </a:r>
            <a:r>
              <a:rPr lang="tr-TR" sz="1300"/>
              <a:t>.</a:t>
            </a:r>
            <a:r>
              <a:rPr lang="en-US" sz="1300"/>
              <a:t> </a:t>
            </a:r>
            <a:br>
              <a:rPr lang="en-US" sz="1300"/>
            </a:br>
            <a:endParaRPr lang="tr-TR" sz="1300"/>
          </a:p>
        </p:txBody>
      </p:sp>
      <p:pic>
        <p:nvPicPr>
          <p:cNvPr id="1026" name="Picture 2" descr="connect four ile ilgili görsel sonucu">
            <a:extLst>
              <a:ext uri="{FF2B5EF4-FFF2-40B4-BE49-F238E27FC236}">
                <a16:creationId xmlns:a16="http://schemas.microsoft.com/office/drawing/2014/main" id="{70B1EA28-0C40-4B61-8B4C-97BA34B89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22" r="2388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2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7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7F89EFD-075F-4377-B1AC-4E0C34862DF9}"/>
              </a:ext>
            </a:extLst>
          </p:cNvPr>
          <p:cNvSpPr>
            <a:spLocks noGrp="1"/>
          </p:cNvSpPr>
          <p:nvPr>
            <p:ph type="title"/>
          </p:nvPr>
        </p:nvSpPr>
        <p:spPr>
          <a:xfrm>
            <a:off x="1045028" y="1336329"/>
            <a:ext cx="3892732" cy="4382588"/>
          </a:xfrm>
        </p:spPr>
        <p:txBody>
          <a:bodyPr anchor="ctr">
            <a:normAutofit/>
          </a:bodyPr>
          <a:lstStyle/>
          <a:p>
            <a:r>
              <a:rPr lang="tr-TR" sz="5400" b="1"/>
              <a:t>The static evaluator</a:t>
            </a:r>
            <a:r>
              <a:rPr lang="tr-TR" sz="5400"/>
              <a:t> </a:t>
            </a:r>
          </a:p>
        </p:txBody>
      </p:sp>
      <p:grpSp>
        <p:nvGrpSpPr>
          <p:cNvPr id="2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8FBE871-65CC-4B96-BC9D-0F192CD23EE5}"/>
              </a:ext>
            </a:extLst>
          </p:cNvPr>
          <p:cNvSpPr>
            <a:spLocks noGrp="1"/>
          </p:cNvSpPr>
          <p:nvPr>
            <p:ph idx="1"/>
          </p:nvPr>
        </p:nvSpPr>
        <p:spPr>
          <a:xfrm>
            <a:off x="6096001" y="1336329"/>
            <a:ext cx="5260848" cy="4382588"/>
          </a:xfrm>
        </p:spPr>
        <p:txBody>
          <a:bodyPr anchor="ctr">
            <a:normAutofit/>
          </a:bodyPr>
          <a:lstStyle/>
          <a:p>
            <a:r>
              <a:rPr lang="tr-TR" sz="1100"/>
              <a:t>In </a:t>
            </a:r>
            <a:r>
              <a:rPr lang="en-US" sz="1100"/>
              <a:t>implementation the </a:t>
            </a:r>
            <a:r>
              <a:rPr lang="tr-TR" sz="1100" i="1"/>
              <a:t>move</a:t>
            </a:r>
            <a:r>
              <a:rPr lang="en-US" sz="1100" i="1"/>
              <a:t> </a:t>
            </a:r>
            <a:r>
              <a:rPr lang="en-US" sz="1100"/>
              <a:t>and </a:t>
            </a:r>
            <a:r>
              <a:rPr lang="tr-TR" sz="1100" i="1"/>
              <a:t>unmove</a:t>
            </a:r>
            <a:r>
              <a:rPr lang="en-US" sz="1100" i="1"/>
              <a:t> </a:t>
            </a:r>
            <a:r>
              <a:rPr lang="en-US" sz="1100"/>
              <a:t>operators also implemented the</a:t>
            </a:r>
            <a:r>
              <a:rPr lang="tr-TR" sz="1100"/>
              <a:t> </a:t>
            </a:r>
            <a:r>
              <a:rPr lang="en-US" sz="1100"/>
              <a:t>static evaluation function. This static evaluation function was used by all</a:t>
            </a:r>
            <a:r>
              <a:rPr lang="tr-TR" sz="1100"/>
              <a:t> </a:t>
            </a:r>
            <a:r>
              <a:rPr lang="en-US" sz="1100"/>
              <a:t>game-playing strategies, so that</a:t>
            </a:r>
            <a:r>
              <a:rPr lang="tr-TR" sz="1100"/>
              <a:t> </a:t>
            </a:r>
            <a:r>
              <a:rPr lang="en-US" sz="1100"/>
              <a:t>differences in</a:t>
            </a:r>
            <a:r>
              <a:rPr lang="tr-TR" sz="1100"/>
              <a:t> </a:t>
            </a:r>
            <a:r>
              <a:rPr lang="en-US" sz="1100"/>
              <a:t>playing ability would not be due</a:t>
            </a:r>
            <a:r>
              <a:rPr lang="tr-TR" sz="1100"/>
              <a:t> </a:t>
            </a:r>
            <a:r>
              <a:rPr lang="en-US" sz="1100"/>
              <a:t>to differences in the static evaluators.</a:t>
            </a:r>
            <a:r>
              <a:rPr lang="tr-TR" sz="1100"/>
              <a:t> </a:t>
            </a:r>
          </a:p>
          <a:p>
            <a:r>
              <a:rPr lang="en-US" sz="1100"/>
              <a:t>By convention, Black is Max and Red is Min. </a:t>
            </a:r>
            <a:endParaRPr lang="tr-TR" sz="1100"/>
          </a:p>
          <a:p>
            <a:pPr lvl="1"/>
            <a:r>
              <a:rPr lang="en-US" sz="1100"/>
              <a:t>The static evaluator returned</a:t>
            </a:r>
            <a:r>
              <a:rPr lang="tr-TR" sz="1100"/>
              <a:t> </a:t>
            </a:r>
            <a:r>
              <a:rPr lang="en-US" sz="1100"/>
              <a:t>integers in the range 1 to 1023 where 1 is reserved to</a:t>
            </a:r>
            <a:r>
              <a:rPr lang="tr-TR" sz="1100"/>
              <a:t> </a:t>
            </a:r>
            <a:r>
              <a:rPr lang="en-US" sz="1100"/>
              <a:t>denote a win by Red</a:t>
            </a:r>
            <a:endParaRPr lang="tr-TR" sz="1100"/>
          </a:p>
          <a:p>
            <a:pPr lvl="1"/>
            <a:r>
              <a:rPr lang="en-US" sz="1100"/>
              <a:t>1023 is reserved to denote a win by Black</a:t>
            </a:r>
            <a:endParaRPr lang="tr-TR" sz="1100"/>
          </a:p>
          <a:p>
            <a:pPr lvl="1"/>
            <a:r>
              <a:rPr lang="en-US" sz="1100"/>
              <a:t>The value 512 thus denotes a middle</a:t>
            </a:r>
            <a:r>
              <a:rPr lang="tr-TR" sz="1100"/>
              <a:t> </a:t>
            </a:r>
            <a:r>
              <a:rPr lang="en-US" sz="1100"/>
              <a:t>or neutral value.</a:t>
            </a:r>
            <a:endParaRPr lang="tr-TR" sz="1100"/>
          </a:p>
          <a:p>
            <a:r>
              <a:rPr lang="en-US" sz="1100"/>
              <a:t>To describe the static evaluation function, we define a "segment" to be set of</a:t>
            </a:r>
            <a:r>
              <a:rPr lang="tr-TR" sz="1100"/>
              <a:t> </a:t>
            </a:r>
            <a:r>
              <a:rPr lang="en-US" sz="1100"/>
              <a:t>four cells in a line (i.e. where a winning four-in-a-row can be placed). The</a:t>
            </a:r>
            <a:r>
              <a:rPr lang="tr-TR" sz="1100"/>
              <a:t> </a:t>
            </a:r>
            <a:r>
              <a:rPr lang="en-US" sz="1100" i="1"/>
              <a:t>s c o r e f o r a s e g m e n t </a:t>
            </a:r>
            <a:r>
              <a:rPr lang="en-US" sz="1100"/>
              <a:t>is defined to be zero if the segment contains no tokens or</a:t>
            </a:r>
            <a:r>
              <a:rPr lang="tr-TR" sz="1100"/>
              <a:t> </a:t>
            </a:r>
            <a:r>
              <a:rPr lang="en-US" sz="1100"/>
              <a:t>tokens of both colors. Otherwise it depends on the number of tokens present</a:t>
            </a:r>
            <a:r>
              <a:rPr lang="tr-TR" sz="1100"/>
              <a:t> </a:t>
            </a:r>
            <a:r>
              <a:rPr lang="en-US" sz="1100"/>
              <a:t>and their color. For a segment containing only black tokens: one black token</a:t>
            </a:r>
            <a:r>
              <a:rPr lang="tr-TR" sz="1100"/>
              <a:t> </a:t>
            </a:r>
            <a:r>
              <a:rPr lang="en-US" sz="1100"/>
              <a:t>scores 1, two black tokens scores 10, and three black tokens score 50. If the</a:t>
            </a:r>
            <a:r>
              <a:rPr lang="tr-TR" sz="1100"/>
              <a:t> </a:t>
            </a:r>
            <a:r>
              <a:rPr lang="en-US" sz="1100"/>
              <a:t>tokens are red the signs are reversed.</a:t>
            </a:r>
            <a:endParaRPr lang="tr-TR" sz="1100"/>
          </a:p>
          <a:p>
            <a:r>
              <a:rPr lang="en-US" sz="1100"/>
              <a:t>The static evaluation for a non-winning position is the sum of three</a:t>
            </a:r>
            <a:r>
              <a:rPr lang="tr-TR" sz="1100"/>
              <a:t> </a:t>
            </a:r>
            <a:r>
              <a:rPr lang="en-US" sz="1100"/>
              <a:t>components:</a:t>
            </a:r>
            <a:endParaRPr lang="tr-TR" sz="1100"/>
          </a:p>
          <a:p>
            <a:pPr lvl="1"/>
            <a:r>
              <a:rPr lang="en-US" sz="1100"/>
              <a:t>(1) The neutral value 512.</a:t>
            </a:r>
            <a:endParaRPr lang="tr-TR" sz="1100"/>
          </a:p>
          <a:p>
            <a:pPr lvl="1"/>
            <a:r>
              <a:rPr lang="en-US" sz="1100"/>
              <a:t>(2) A "move bonus" of 16 the player whose turn it is to play. (i.e. 16 for</a:t>
            </a:r>
            <a:r>
              <a:rPr lang="tr-TR" sz="1100"/>
              <a:t> </a:t>
            </a:r>
            <a:r>
              <a:rPr lang="en-US" sz="1100"/>
              <a:t>Black, or - 1 6 for Red).</a:t>
            </a:r>
            <a:endParaRPr lang="tr-TR" sz="1100"/>
          </a:p>
          <a:p>
            <a:pPr lvl="1"/>
            <a:r>
              <a:rPr lang="en-US" sz="1100"/>
              <a:t>(3) The sum, over all possible segments, of the score for that segment.</a:t>
            </a:r>
            <a:r>
              <a:rPr lang="tr-TR" sz="1100"/>
              <a:t> </a:t>
            </a:r>
            <a:r>
              <a:rPr lang="en-US" sz="1100"/>
              <a:t>This sum is truncated if necessary to keep it in the range 2 to 1022. </a:t>
            </a:r>
            <a:endParaRPr lang="tr-TR" sz="1100"/>
          </a:p>
        </p:txBody>
      </p:sp>
    </p:spTree>
    <p:extLst>
      <p:ext uri="{BB962C8B-B14F-4D97-AF65-F5344CB8AC3E}">
        <p14:creationId xmlns:p14="http://schemas.microsoft.com/office/powerpoint/2010/main" val="265185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5F13FC4-110D-4DDF-873A-D482644A9079}"/>
              </a:ext>
            </a:extLst>
          </p:cNvPr>
          <p:cNvSpPr>
            <a:spLocks noGrp="1"/>
          </p:cNvSpPr>
          <p:nvPr>
            <p:ph type="title"/>
          </p:nvPr>
        </p:nvSpPr>
        <p:spPr>
          <a:xfrm>
            <a:off x="589560" y="856180"/>
            <a:ext cx="4560584" cy="1128068"/>
          </a:xfrm>
        </p:spPr>
        <p:txBody>
          <a:bodyPr anchor="ctr">
            <a:normAutofit/>
          </a:bodyPr>
          <a:lstStyle/>
          <a:p>
            <a:r>
              <a:rPr lang="tr-TR" sz="4000" b="1"/>
              <a:t>Resource bounds</a:t>
            </a:r>
            <a:r>
              <a:rPr lang="tr-TR" sz="4000"/>
              <a:t> </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BA51377-B9D2-4C98-BEF3-24FC046B1F23}"/>
              </a:ext>
            </a:extLst>
          </p:cNvPr>
          <p:cNvSpPr>
            <a:spLocks noGrp="1"/>
          </p:cNvSpPr>
          <p:nvPr>
            <p:ph idx="1"/>
          </p:nvPr>
        </p:nvSpPr>
        <p:spPr>
          <a:xfrm>
            <a:off x="590719" y="2330505"/>
            <a:ext cx="4559425" cy="3979585"/>
          </a:xfrm>
        </p:spPr>
        <p:txBody>
          <a:bodyPr anchor="ctr">
            <a:normAutofit/>
          </a:bodyPr>
          <a:lstStyle/>
          <a:p>
            <a:r>
              <a:rPr lang="en-US" sz="1300" dirty="0"/>
              <a:t>In our playoffs, each strategy was allocated a fixed amount of resources to use</a:t>
            </a:r>
            <a:r>
              <a:rPr lang="tr-TR" sz="1300" dirty="0"/>
              <a:t> </a:t>
            </a:r>
            <a:r>
              <a:rPr lang="en-US" sz="1300" dirty="0"/>
              <a:t>in computing its move. This was a fixed bound per turn; a strategy could not</a:t>
            </a:r>
            <a:r>
              <a:rPr lang="tr-TR" sz="1300" dirty="0"/>
              <a:t> </a:t>
            </a:r>
            <a:r>
              <a:rPr lang="en-US" sz="1300" dirty="0"/>
              <a:t>save on the computation for one turn and use it later.</a:t>
            </a:r>
            <a:endParaRPr lang="tr-TR" sz="1300" dirty="0"/>
          </a:p>
          <a:p>
            <a:r>
              <a:rPr lang="en-US" sz="1300" dirty="0"/>
              <a:t>Two different resource bounds were used: </a:t>
            </a:r>
            <a:endParaRPr lang="tr-TR" sz="1300" dirty="0"/>
          </a:p>
          <a:p>
            <a:pPr lvl="1"/>
            <a:r>
              <a:rPr lang="en-US" sz="1300" dirty="0"/>
              <a:t>elapsed CPU time (measured in</a:t>
            </a:r>
            <a:br>
              <a:rPr lang="en-US" sz="1300" dirty="0"/>
            </a:br>
            <a:r>
              <a:rPr lang="en-US" sz="1300" dirty="0"/>
              <a:t>seconds)</a:t>
            </a:r>
            <a:endParaRPr lang="tr-TR" sz="1300" dirty="0"/>
          </a:p>
          <a:p>
            <a:pPr lvl="1"/>
            <a:r>
              <a:rPr lang="en-US" sz="1300" dirty="0"/>
              <a:t>calls to the basic " move " subroutine (measured in thousands of</a:t>
            </a:r>
            <a:br>
              <a:rPr lang="en-US" sz="1300" dirty="0"/>
            </a:br>
            <a:r>
              <a:rPr lang="en-US" sz="1300" dirty="0"/>
              <a:t>calls)</a:t>
            </a:r>
            <a:endParaRPr lang="tr-TR" sz="1300" dirty="0"/>
          </a:p>
          <a:p>
            <a:pPr lvl="1"/>
            <a:r>
              <a:rPr lang="en-US" sz="1300" dirty="0"/>
              <a:t>Note that for the move bound, the min/max heuristic must explicitly pay</a:t>
            </a:r>
            <a:r>
              <a:rPr lang="tr-TR" sz="1300" dirty="0"/>
              <a:t> </a:t>
            </a:r>
            <a:r>
              <a:rPr lang="en-US" sz="1300" dirty="0"/>
              <a:t>for moving down the tree from the root every time.</a:t>
            </a:r>
            <a:r>
              <a:rPr lang="tr-TR" sz="1300" dirty="0"/>
              <a:t> </a:t>
            </a:r>
            <a:r>
              <a:rPr lang="en-US" sz="1300" dirty="0"/>
              <a:t>Since the game is relatively small, the resource bounds we used are also</a:t>
            </a:r>
            <a:r>
              <a:rPr lang="tr-TR" sz="1300" dirty="0"/>
              <a:t> </a:t>
            </a:r>
            <a:r>
              <a:rPr lang="en-US" sz="1300" dirty="0"/>
              <a:t>rather modest.</a:t>
            </a:r>
            <a:endParaRPr lang="tr-TR" sz="1300" dirty="0"/>
          </a:p>
          <a:p>
            <a:r>
              <a:rPr lang="en-US" sz="1300" dirty="0"/>
              <a:t>The implementation was done in C on a DEC </a:t>
            </a:r>
            <a:r>
              <a:rPr lang="en-US" sz="1300" dirty="0" err="1"/>
              <a:t>MicroVax</a:t>
            </a:r>
            <a:r>
              <a:rPr lang="en-US" sz="1300" dirty="0"/>
              <a:t> workstation; the</a:t>
            </a:r>
            <a:r>
              <a:rPr lang="tr-TR" sz="1300" dirty="0"/>
              <a:t> </a:t>
            </a:r>
            <a:r>
              <a:rPr lang="en-US" sz="1300" dirty="0"/>
              <a:t>experiments were run in parallel overnight on ten such workstations. </a:t>
            </a:r>
            <a:br>
              <a:rPr lang="en-US" sz="1300" dirty="0"/>
            </a:br>
            <a:endParaRPr lang="tr-TR" sz="13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c microvax workstation ile ilgili görsel sonucu">
            <a:extLst>
              <a:ext uri="{FF2B5EF4-FFF2-40B4-BE49-F238E27FC236}">
                <a16:creationId xmlns:a16="http://schemas.microsoft.com/office/drawing/2014/main" id="{C0EBE472-7033-4191-A1C7-48E87A281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48" r="1088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8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4DEC56F-08B9-42B4-916A-2B040DE4A32A}"/>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Minimax search with alpha-beta pruning </a:t>
            </a:r>
            <a:endParaRPr lang="tr-TR"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05211731-B050-4005-9AE3-4EBF0CCC0E98}"/>
              </a:ext>
            </a:extLst>
          </p:cNvPr>
          <p:cNvSpPr>
            <a:spLocks noGrp="1"/>
          </p:cNvSpPr>
          <p:nvPr>
            <p:ph idx="1"/>
          </p:nvPr>
        </p:nvSpPr>
        <p:spPr>
          <a:xfrm>
            <a:off x="6096000" y="820880"/>
            <a:ext cx="5257799" cy="4889350"/>
          </a:xfrm>
        </p:spPr>
        <p:txBody>
          <a:bodyPr anchor="t">
            <a:normAutofit/>
          </a:bodyPr>
          <a:lstStyle/>
          <a:p>
            <a:r>
              <a:rPr lang="en-US" sz="2000"/>
              <a:t>The usual depth-first search with a depth bound was employed. A depth bound</a:t>
            </a:r>
            <a:r>
              <a:rPr lang="tr-TR" sz="2000"/>
              <a:t> </a:t>
            </a:r>
            <a:r>
              <a:rPr lang="en-US" sz="2000"/>
              <a:t>of two ply was initially searched, and then the search</a:t>
            </a:r>
            <a:r>
              <a:rPr lang="tr-TR" sz="2000"/>
              <a:t> </a:t>
            </a:r>
            <a:r>
              <a:rPr lang="en-US" sz="2000"/>
              <a:t>was repeatedly restarted with a larger depth boundary until the time or move</a:t>
            </a:r>
            <a:r>
              <a:rPr lang="tr-TR" sz="2000"/>
              <a:t> </a:t>
            </a:r>
            <a:r>
              <a:rPr lang="en-US" sz="2000"/>
              <a:t>bound was reached</a:t>
            </a:r>
            <a:r>
              <a:rPr lang="tr-TR" sz="2000"/>
              <a:t>.</a:t>
            </a:r>
          </a:p>
          <a:p>
            <a:r>
              <a:rPr lang="en-US" sz="2000"/>
              <a:t>Then the result of the</a:t>
            </a:r>
            <a:r>
              <a:rPr lang="tr-TR" sz="2000"/>
              <a:t> </a:t>
            </a:r>
            <a:r>
              <a:rPr lang="en-US" sz="2000"/>
              <a:t>last </a:t>
            </a:r>
            <a:r>
              <a:rPr lang="en-US" sz="2000" i="1"/>
              <a:t>complete </a:t>
            </a:r>
            <a:r>
              <a:rPr lang="en-US" sz="2000"/>
              <a:t>search was used as alpha-beta's move. </a:t>
            </a:r>
            <a:endParaRPr lang="tr-TR" sz="2000"/>
          </a:p>
          <a:p>
            <a:r>
              <a:rPr lang="en-US" sz="2000"/>
              <a:t>Typical search depths ran from 6 ply to more than a dozen near the end of the</a:t>
            </a:r>
            <a:r>
              <a:rPr lang="tr-TR" sz="2000"/>
              <a:t> </a:t>
            </a:r>
            <a:r>
              <a:rPr lang="en-US" sz="2000"/>
              <a:t>game. No information was carried over from a search at one depth to the</a:t>
            </a:r>
            <a:r>
              <a:rPr lang="tr-TR" sz="2000"/>
              <a:t> </a:t>
            </a:r>
            <a:r>
              <a:rPr lang="en-US" sz="2000"/>
              <a:t>search at the next. The children of a node were searched in order of</a:t>
            </a:r>
            <a:r>
              <a:rPr lang="tr-TR" sz="2000"/>
              <a:t> </a:t>
            </a:r>
            <a:r>
              <a:rPr lang="en-US" sz="2000"/>
              <a:t>their static</a:t>
            </a:r>
            <a:r>
              <a:rPr lang="tr-TR" sz="2000"/>
              <a:t> </a:t>
            </a:r>
            <a:r>
              <a:rPr lang="en-US" sz="2000"/>
              <a:t>evaluations, best-first</a:t>
            </a:r>
            <a:r>
              <a:rPr lang="tr-TR" sz="2000"/>
              <a:t>.</a:t>
            </a:r>
            <a:r>
              <a:rPr lang="en-US" sz="2000"/>
              <a:t> </a:t>
            </a:r>
            <a:br>
              <a:rPr lang="en-US" sz="2000"/>
            </a:br>
            <a:endParaRPr lang="tr-TR" sz="20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88092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B2D3104-1F6E-45B0-9755-920ED67B753A}"/>
              </a:ext>
            </a:extLst>
          </p:cNvPr>
          <p:cNvSpPr>
            <a:spLocks noGrp="1"/>
          </p:cNvSpPr>
          <p:nvPr>
            <p:ph type="title"/>
          </p:nvPr>
        </p:nvSpPr>
        <p:spPr>
          <a:xfrm>
            <a:off x="956826" y="1112969"/>
            <a:ext cx="3937298" cy="4166010"/>
          </a:xfrm>
        </p:spPr>
        <p:txBody>
          <a:bodyPr>
            <a:normAutofit/>
          </a:bodyPr>
          <a:lstStyle/>
          <a:p>
            <a:r>
              <a:rPr lang="tr-TR" dirty="0" err="1">
                <a:solidFill>
                  <a:srgbClr val="FFFFFF"/>
                </a:solidFill>
              </a:rPr>
              <a:t>Penalty-based</a:t>
            </a:r>
            <a:r>
              <a:rPr lang="tr-TR" dirty="0">
                <a:solidFill>
                  <a:srgbClr val="FFFFFF"/>
                </a:solidFill>
              </a:rPr>
              <a:t> </a:t>
            </a:r>
            <a:r>
              <a:rPr lang="tr-TR" dirty="0" err="1">
                <a:solidFill>
                  <a:srgbClr val="FFFFFF"/>
                </a:solidFill>
              </a:rPr>
              <a:t>heuristic</a:t>
            </a:r>
            <a:r>
              <a:rPr lang="tr-TR" dirty="0">
                <a:solidFill>
                  <a:srgbClr val="FFFFFF"/>
                </a:solidFill>
              </a:rPr>
              <a:t> </a:t>
            </a:r>
          </a:p>
        </p:txBody>
      </p:sp>
      <p:sp>
        <p:nvSpPr>
          <p:cNvPr id="26"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CC0E61E9-19C1-42D5-B751-4ED6D1C38108}"/>
              </a:ext>
            </a:extLst>
          </p:cNvPr>
          <p:cNvSpPr>
            <a:spLocks noGrp="1"/>
          </p:cNvSpPr>
          <p:nvPr>
            <p:ph idx="1"/>
          </p:nvPr>
        </p:nvSpPr>
        <p:spPr>
          <a:xfrm>
            <a:off x="6096000" y="820880"/>
            <a:ext cx="5257799" cy="4889350"/>
          </a:xfrm>
        </p:spPr>
        <p:txBody>
          <a:bodyPr anchor="t">
            <a:normAutofit/>
          </a:bodyPr>
          <a:lstStyle/>
          <a:p>
            <a:r>
              <a:rPr lang="tr-TR" sz="1600" dirty="0"/>
              <a:t>M</a:t>
            </a:r>
            <a:r>
              <a:rPr lang="en-US" sz="1600" dirty="0"/>
              <a:t>in/max heuristic worked as follows:</a:t>
            </a:r>
            <a:endParaRPr lang="tr-TR" sz="1600" dirty="0"/>
          </a:p>
          <a:p>
            <a:pPr lvl="1"/>
            <a:r>
              <a:rPr lang="en-US" sz="1600" dirty="0"/>
              <a:t>(1) The 'reverse approximation" was used; the value computed for a node</a:t>
            </a:r>
            <a:br>
              <a:rPr lang="en-US" sz="1600" dirty="0"/>
            </a:br>
            <a:r>
              <a:rPr lang="en-US" sz="1600" dirty="0"/>
              <a:t>was its true backed-up rain/max value, based on the tree computed so far.</a:t>
            </a:r>
            <a:endParaRPr lang="tr-TR" sz="1600" dirty="0"/>
          </a:p>
          <a:p>
            <a:pPr lvl="1"/>
            <a:r>
              <a:rPr lang="en-US" sz="1600" dirty="0"/>
              <a:t>(2) The penalty on an edge was computed to be 0.05 plus the absolute value</a:t>
            </a:r>
            <a:r>
              <a:rPr lang="tr-TR" sz="1600" dirty="0"/>
              <a:t> </a:t>
            </a:r>
            <a:r>
              <a:rPr lang="en-US" sz="1600" dirty="0"/>
              <a:t>of</a:t>
            </a:r>
            <a:r>
              <a:rPr lang="tr-TR" sz="1600" dirty="0"/>
              <a:t> </a:t>
            </a:r>
            <a:r>
              <a:rPr lang="en-US" sz="1600" dirty="0"/>
              <a:t>the difference between the natural logarithm of the value of the node and</a:t>
            </a:r>
            <a:r>
              <a:rPr lang="tr-TR" sz="1600" dirty="0"/>
              <a:t> </a:t>
            </a:r>
            <a:r>
              <a:rPr lang="en-US" sz="1600" dirty="0"/>
              <a:t>the natural logarithm of the value of his "best" sibling (the one with the best</a:t>
            </a:r>
            <a:r>
              <a:rPr lang="tr-TR" sz="1600" dirty="0"/>
              <a:t> </a:t>
            </a:r>
            <a:r>
              <a:rPr lang="en-US" sz="1600" dirty="0"/>
              <a:t>backed-up score, as viewed from the point of view of the person making the</a:t>
            </a:r>
            <a:r>
              <a:rPr lang="tr-TR" sz="1600" dirty="0"/>
              <a:t> </a:t>
            </a:r>
            <a:r>
              <a:rPr lang="en-US" sz="1600" dirty="0"/>
              <a:t>choice).</a:t>
            </a:r>
            <a:endParaRPr lang="tr-TR" sz="1600" dirty="0"/>
          </a:p>
          <a:p>
            <a:r>
              <a:rPr lang="en-US" sz="1600" dirty="0"/>
              <a:t>The constant 0.05 was chosen on the basis of earlier preliminary testing. It</a:t>
            </a:r>
            <a:r>
              <a:rPr lang="tr-TR" sz="1600" dirty="0"/>
              <a:t> </a:t>
            </a:r>
            <a:r>
              <a:rPr lang="en-US" sz="1600" dirty="0"/>
              <a:t>must be admitted that the performance of the scheme was sensitive to this</a:t>
            </a:r>
            <a:r>
              <a:rPr lang="tr-TR" sz="1600" dirty="0"/>
              <a:t> </a:t>
            </a:r>
            <a:r>
              <a:rPr lang="en-US" sz="1600" dirty="0"/>
              <a:t>constant; further search is needed to make the computation of penalties more</a:t>
            </a:r>
            <a:r>
              <a:rPr lang="tr-TR" sz="1600" dirty="0"/>
              <a:t> </a:t>
            </a:r>
            <a:r>
              <a:rPr lang="en-US" sz="1600" dirty="0"/>
              <a:t>robust. </a:t>
            </a:r>
            <a:br>
              <a:rPr lang="en-US" sz="1600" dirty="0"/>
            </a:br>
            <a:endParaRPr lang="tr-TR" sz="1600" dirty="0"/>
          </a:p>
        </p:txBody>
      </p:sp>
      <p:sp>
        <p:nvSpPr>
          <p:cNvPr id="29"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249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789471C-4C2C-4C1D-9B1A-6AC86B4B5073}"/>
              </a:ext>
            </a:extLst>
          </p:cNvPr>
          <p:cNvSpPr>
            <a:spLocks noGrp="1"/>
          </p:cNvSpPr>
          <p:nvPr>
            <p:ph type="title"/>
          </p:nvPr>
        </p:nvSpPr>
        <p:spPr>
          <a:xfrm>
            <a:off x="589560" y="856180"/>
            <a:ext cx="4560584" cy="1128068"/>
          </a:xfrm>
        </p:spPr>
        <p:txBody>
          <a:bodyPr anchor="ctr">
            <a:normAutofit/>
          </a:bodyPr>
          <a:lstStyle/>
          <a:p>
            <a:r>
              <a:rPr lang="tr-TR" sz="4000"/>
              <a:t>Results </a:t>
            </a:r>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B5CA13A-ED15-4786-BC62-07DC0436F21A}"/>
              </a:ext>
            </a:extLst>
          </p:cNvPr>
          <p:cNvSpPr>
            <a:spLocks noGrp="1"/>
          </p:cNvSpPr>
          <p:nvPr>
            <p:ph idx="1"/>
          </p:nvPr>
        </p:nvSpPr>
        <p:spPr>
          <a:xfrm>
            <a:off x="159341" y="2330506"/>
            <a:ext cx="5526468" cy="2543248"/>
          </a:xfrm>
        </p:spPr>
        <p:txBody>
          <a:bodyPr anchor="ctr">
            <a:normAutofit/>
          </a:bodyPr>
          <a:lstStyle/>
          <a:p>
            <a:r>
              <a:rPr lang="en-US" sz="1800" dirty="0"/>
              <a:t>For each</a:t>
            </a:r>
            <a:r>
              <a:rPr lang="tr-TR" sz="1800" dirty="0"/>
              <a:t> </a:t>
            </a:r>
            <a:r>
              <a:rPr lang="en-US" sz="1800" dirty="0"/>
              <a:t>starting position, </a:t>
            </a:r>
            <a:endParaRPr lang="tr-TR" sz="1800" dirty="0"/>
          </a:p>
          <a:p>
            <a:pPr lvl="1"/>
            <a:r>
              <a:rPr lang="en-US" sz="1100" dirty="0"/>
              <a:t>alpha-beta (AB) moving</a:t>
            </a:r>
            <a:r>
              <a:rPr lang="tr-TR" sz="1100" dirty="0"/>
              <a:t> </a:t>
            </a:r>
            <a:r>
              <a:rPr lang="en-US" sz="1100" dirty="0"/>
              <a:t>first</a:t>
            </a:r>
            <a:endParaRPr lang="tr-TR" sz="1100" dirty="0"/>
          </a:p>
          <a:p>
            <a:pPr lvl="1"/>
            <a:r>
              <a:rPr lang="en-US" sz="1100" dirty="0"/>
              <a:t> min/max approximation (MM) moving first.</a:t>
            </a:r>
            <a:endParaRPr lang="tr-TR" sz="1100" dirty="0"/>
          </a:p>
          <a:p>
            <a:pPr lvl="2"/>
            <a:r>
              <a:rPr lang="en-US" sz="800" dirty="0"/>
              <a:t>complete experiment consists of 98 games. </a:t>
            </a:r>
            <a:endParaRPr lang="tr-TR" sz="800" dirty="0"/>
          </a:p>
          <a:p>
            <a:pPr lvl="2"/>
            <a:r>
              <a:rPr lang="en-US" sz="800" dirty="0"/>
              <a:t>For each experiment, it was</a:t>
            </a:r>
            <a:r>
              <a:rPr lang="tr-TR" sz="800" dirty="0"/>
              <a:t> </a:t>
            </a:r>
            <a:r>
              <a:rPr lang="en-US" sz="800" dirty="0"/>
              <a:t>recorded how many times each strategy won, and how many ties </a:t>
            </a:r>
            <a:r>
              <a:rPr lang="en-US" sz="800" dirty="0" err="1"/>
              <a:t>occured</a:t>
            </a:r>
            <a:r>
              <a:rPr lang="en-US" sz="800" dirty="0"/>
              <a:t>. </a:t>
            </a:r>
            <a:endParaRPr lang="tr-TR" sz="800" dirty="0"/>
          </a:p>
          <a:p>
            <a:pPr lvl="2"/>
            <a:r>
              <a:rPr lang="en-US" sz="800" dirty="0"/>
              <a:t>One</a:t>
            </a:r>
            <a:r>
              <a:rPr lang="tr-TR" sz="800" dirty="0"/>
              <a:t> </a:t>
            </a:r>
            <a:r>
              <a:rPr lang="en-US" sz="800" dirty="0"/>
              <a:t>experiment was run for each of five </a:t>
            </a:r>
            <a:r>
              <a:rPr lang="en-US" sz="800" dirty="0" err="1"/>
              <a:t>posible</a:t>
            </a:r>
            <a:r>
              <a:rPr lang="en-US" sz="800" dirty="0"/>
              <a:t> time bounds (1 second to 5</a:t>
            </a:r>
            <a:r>
              <a:rPr lang="tr-TR" sz="800" dirty="0"/>
              <a:t> </a:t>
            </a:r>
            <a:r>
              <a:rPr lang="en-US" sz="800" dirty="0"/>
              <a:t>seconds, in one-second intervals), and for five possible move bounds (1000</a:t>
            </a:r>
            <a:r>
              <a:rPr lang="tr-TR" sz="800" dirty="0"/>
              <a:t> </a:t>
            </a:r>
            <a:r>
              <a:rPr lang="en-US" sz="800" dirty="0"/>
              <a:t>moves to 5000 moves, in 1000-move increments). Thus, 490 games were</a:t>
            </a:r>
            <a:r>
              <a:rPr lang="tr-TR" sz="800" dirty="0"/>
              <a:t> </a:t>
            </a:r>
            <a:r>
              <a:rPr lang="en-US" sz="800" dirty="0"/>
              <a:t>played</a:t>
            </a:r>
            <a:r>
              <a:rPr lang="tr-TR" sz="800" dirty="0"/>
              <a:t> </a:t>
            </a:r>
            <a:r>
              <a:rPr lang="en-US" sz="800" dirty="0"/>
              <a:t>for each resource bound, and 980 games played altogether.</a:t>
            </a:r>
            <a:endParaRPr lang="tr-TR" sz="800" dirty="0"/>
          </a:p>
          <a:p>
            <a:pPr lvl="1"/>
            <a:r>
              <a:rPr lang="en-US" sz="1200" dirty="0"/>
              <a:t>We see that based on time usage alone, alpha-beta seems to be superior to</a:t>
            </a:r>
            <a:r>
              <a:rPr lang="tr-TR" sz="1200" dirty="0"/>
              <a:t> </a:t>
            </a:r>
            <a:r>
              <a:rPr lang="en-US" sz="1200" dirty="0"/>
              <a:t>our implementation of the min/max approximation approach.</a:t>
            </a:r>
            <a:endParaRPr lang="tr-TR" sz="1200" dirty="0"/>
          </a:p>
          <a:p>
            <a:pPr lvl="1"/>
            <a:r>
              <a:rPr lang="en-US" sz="1200" dirty="0"/>
              <a:t>However, if we base our comparison on move-based resource limits, the</a:t>
            </a:r>
            <a:br>
              <a:rPr lang="en-US" sz="1200" dirty="0"/>
            </a:br>
            <a:r>
              <a:rPr lang="en-US" sz="1200" dirty="0"/>
              <a:t>story is reversed: min/max approximation is definitely superior.</a:t>
            </a:r>
            <a:endParaRPr lang="tr-TR" sz="1200" dirty="0"/>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C587450-F22E-4772-9DB8-25FAA747F259}"/>
              </a:ext>
            </a:extLst>
          </p:cNvPr>
          <p:cNvPicPr>
            <a:picLocks noChangeAspect="1"/>
          </p:cNvPicPr>
          <p:nvPr/>
        </p:nvPicPr>
        <p:blipFill rotWithShape="1">
          <a:blip r:embed="rId2"/>
          <a:srcRect l="28816" t="24551" r="20571" b="29041"/>
          <a:stretch/>
        </p:blipFill>
        <p:spPr>
          <a:xfrm>
            <a:off x="5815229" y="1679925"/>
            <a:ext cx="5711686" cy="2945923"/>
          </a:xfrm>
          <a:prstGeom prst="rect">
            <a:avLst/>
          </a:prstGeom>
        </p:spPr>
      </p:pic>
    </p:spTree>
    <p:extLst>
      <p:ext uri="{BB962C8B-B14F-4D97-AF65-F5344CB8AC3E}">
        <p14:creationId xmlns:p14="http://schemas.microsoft.com/office/powerpoint/2010/main" val="124666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789471C-4C2C-4C1D-9B1A-6AC86B4B5073}"/>
              </a:ext>
            </a:extLst>
          </p:cNvPr>
          <p:cNvSpPr>
            <a:spLocks noGrp="1"/>
          </p:cNvSpPr>
          <p:nvPr>
            <p:ph type="title"/>
          </p:nvPr>
        </p:nvSpPr>
        <p:spPr>
          <a:xfrm>
            <a:off x="589560" y="856180"/>
            <a:ext cx="4560584" cy="1128068"/>
          </a:xfrm>
        </p:spPr>
        <p:txBody>
          <a:bodyPr anchor="ctr">
            <a:normAutofit/>
          </a:bodyPr>
          <a:lstStyle/>
          <a:p>
            <a:r>
              <a:rPr lang="tr-TR" sz="4000"/>
              <a:t>Results </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B5CA13A-ED15-4786-BC62-07DC0436F21A}"/>
              </a:ext>
            </a:extLst>
          </p:cNvPr>
          <p:cNvSpPr>
            <a:spLocks noGrp="1"/>
          </p:cNvSpPr>
          <p:nvPr>
            <p:ph idx="1"/>
          </p:nvPr>
        </p:nvSpPr>
        <p:spPr>
          <a:xfrm>
            <a:off x="590719" y="2330505"/>
            <a:ext cx="4559425" cy="3979585"/>
          </a:xfrm>
        </p:spPr>
        <p:txBody>
          <a:bodyPr anchor="ctr">
            <a:normAutofit/>
          </a:bodyPr>
          <a:lstStyle/>
          <a:p>
            <a:r>
              <a:rPr lang="en-US" sz="1300" dirty="0"/>
              <a:t>We note that the number of </a:t>
            </a:r>
            <a:r>
              <a:rPr lang="en-US" sz="1300" i="1" dirty="0"/>
              <a:t>distinct </a:t>
            </a:r>
            <a:r>
              <a:rPr lang="en-US" sz="1300" dirty="0"/>
              <a:t>positions considered by alpha-beta was</a:t>
            </a:r>
            <a:r>
              <a:rPr lang="tr-TR" sz="1300" dirty="0"/>
              <a:t> </a:t>
            </a:r>
            <a:r>
              <a:rPr lang="en-US" sz="1300" dirty="0"/>
              <a:t>approximately three times larger than the number of distinct positions considered by min/max when a time bound was in effect. When a move bound was</a:t>
            </a:r>
            <a:r>
              <a:rPr lang="tr-TR" sz="1300" dirty="0"/>
              <a:t> </a:t>
            </a:r>
            <a:r>
              <a:rPr lang="en-US" sz="1300" dirty="0"/>
              <a:t>in effect the number of distinct positions considered by each strategy was</a:t>
            </a:r>
            <a:r>
              <a:rPr lang="tr-TR" sz="1300" dirty="0"/>
              <a:t> </a:t>
            </a:r>
            <a:r>
              <a:rPr lang="en-US" sz="1300" dirty="0"/>
              <a:t>roughly equal; the fragmentation </a:t>
            </a:r>
            <a:r>
              <a:rPr lang="en-US" sz="1300" dirty="0" err="1"/>
              <a:t>lossage</a:t>
            </a:r>
            <a:r>
              <a:rPr lang="en-US" sz="1300" dirty="0"/>
              <a:t> of alpha-beta seemed to equal the</a:t>
            </a:r>
            <a:r>
              <a:rPr lang="tr-TR" sz="1300" dirty="0"/>
              <a:t> </a:t>
            </a:r>
            <a:r>
              <a:rPr lang="en-US" sz="1300" dirty="0"/>
              <a:t>inefficiencies of the min/max routine having to </a:t>
            </a:r>
            <a:r>
              <a:rPr lang="en-US" sz="1300" dirty="0" err="1"/>
              <a:t>redescend</a:t>
            </a:r>
            <a:r>
              <a:rPr lang="en-US" sz="1300" dirty="0"/>
              <a:t> the tree for each</a:t>
            </a:r>
            <a:r>
              <a:rPr lang="tr-TR" sz="1300" dirty="0"/>
              <a:t> </a:t>
            </a:r>
            <a:r>
              <a:rPr lang="en-US" sz="1300" dirty="0"/>
              <a:t>expansion.</a:t>
            </a:r>
            <a:endParaRPr lang="tr-TR" sz="1300" dirty="0"/>
          </a:p>
          <a:p>
            <a:r>
              <a:rPr lang="en-US" sz="1300" dirty="0"/>
              <a:t>We note that our implementation of minimax search with alpha-beta pruning</a:t>
            </a:r>
            <a:r>
              <a:rPr lang="tr-TR" sz="1300" dirty="0"/>
              <a:t> </a:t>
            </a:r>
            <a:r>
              <a:rPr lang="en-US" sz="1300" dirty="0"/>
              <a:t>called the move operator approximately 3500 times per second, while our</a:t>
            </a:r>
            <a:r>
              <a:rPr lang="tr-TR" sz="1300" dirty="0"/>
              <a:t> </a:t>
            </a:r>
            <a:r>
              <a:rPr lang="en-US" sz="1300" dirty="0"/>
              <a:t>implementation of the min/max heuristic called the move operator approximately 800 times per second. When special-purpose hardware is used,</a:t>
            </a:r>
            <a:r>
              <a:rPr lang="tr-TR" sz="1300" dirty="0"/>
              <a:t> </a:t>
            </a:r>
            <a:r>
              <a:rPr lang="en-US" sz="1300" dirty="0"/>
              <a:t>or when</a:t>
            </a:r>
            <a:r>
              <a:rPr lang="tr-TR" sz="1300" dirty="0"/>
              <a:t> </a:t>
            </a:r>
            <a:r>
              <a:rPr lang="en-US" sz="1300" dirty="0"/>
              <a:t>the move operator is expensive to implement, the move-based comparison</a:t>
            </a:r>
            <a:r>
              <a:rPr lang="tr-TR" sz="1300" dirty="0"/>
              <a:t> </a:t>
            </a:r>
            <a:r>
              <a:rPr lang="en-US" sz="1300" dirty="0"/>
              <a:t>would be more relevant. For software implementations more development of</a:t>
            </a:r>
            <a:r>
              <a:rPr lang="tr-TR" sz="1300" dirty="0"/>
              <a:t> </a:t>
            </a:r>
            <a:r>
              <a:rPr lang="en-US" sz="1300" dirty="0"/>
              <a:t>the</a:t>
            </a:r>
            <a:r>
              <a:rPr lang="tr-TR" sz="1300" dirty="0"/>
              <a:t> </a:t>
            </a:r>
            <a:r>
              <a:rPr lang="en-US" sz="1300" dirty="0"/>
              <a:t>min/max approach is needed to reduce the computational</a:t>
            </a:r>
            <a:r>
              <a:rPr lang="tr-TR" sz="1300" dirty="0"/>
              <a:t> </a:t>
            </a:r>
            <a:r>
              <a:rPr lang="en-US" sz="1300" dirty="0"/>
              <a:t>overhead per</a:t>
            </a:r>
            <a:r>
              <a:rPr lang="tr-TR" sz="1300" dirty="0"/>
              <a:t> </a:t>
            </a:r>
            <a:r>
              <a:rPr lang="en-US" sz="1300" dirty="0"/>
              <a:t>call to the move operator </a:t>
            </a:r>
            <a:br>
              <a:rPr lang="en-US" sz="1300" dirty="0"/>
            </a:br>
            <a:endParaRPr lang="tr-TR" sz="13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C587450-F22E-4772-9DB8-25FAA747F259}"/>
              </a:ext>
            </a:extLst>
          </p:cNvPr>
          <p:cNvPicPr>
            <a:picLocks noChangeAspect="1"/>
          </p:cNvPicPr>
          <p:nvPr/>
        </p:nvPicPr>
        <p:blipFill rotWithShape="1">
          <a:blip r:embed="rId2"/>
          <a:srcRect l="22890" t="24551" r="19084" b="29041"/>
          <a:stretch/>
        </p:blipFill>
        <p:spPr>
          <a:xfrm>
            <a:off x="5977788" y="2090568"/>
            <a:ext cx="5425410" cy="2440791"/>
          </a:xfrm>
          <a:prstGeom prst="rect">
            <a:avLst/>
          </a:prstGeom>
        </p:spPr>
      </p:pic>
    </p:spTree>
    <p:extLst>
      <p:ext uri="{BB962C8B-B14F-4D97-AF65-F5344CB8AC3E}">
        <p14:creationId xmlns:p14="http://schemas.microsoft.com/office/powerpoint/2010/main" val="278657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5B43BC-8C81-4708-BE36-4DEDC2984F8B}"/>
              </a:ext>
            </a:extLst>
          </p:cNvPr>
          <p:cNvSpPr>
            <a:spLocks noGrp="1"/>
          </p:cNvSpPr>
          <p:nvPr>
            <p:ph type="title"/>
          </p:nvPr>
        </p:nvSpPr>
        <p:spPr>
          <a:xfrm>
            <a:off x="838200" y="365125"/>
            <a:ext cx="10515600" cy="1325563"/>
          </a:xfrm>
        </p:spPr>
        <p:txBody>
          <a:bodyPr>
            <a:normAutofit/>
          </a:bodyPr>
          <a:lstStyle/>
          <a:p>
            <a:pPr algn="ctr"/>
            <a:r>
              <a:rPr lang="tr-TR" b="1" dirty="0"/>
              <a:t>Open </a:t>
            </a:r>
            <a:r>
              <a:rPr lang="tr-TR" b="1" dirty="0" err="1"/>
              <a:t>problems</a:t>
            </a:r>
            <a:r>
              <a:rPr lang="tr-TR" dirty="0"/>
              <a:t> </a:t>
            </a:r>
            <a:endParaRPr lang="tr-TR"/>
          </a:p>
        </p:txBody>
      </p:sp>
      <p:graphicFrame>
        <p:nvGraphicFramePr>
          <p:cNvPr id="5" name="İçerik Yer Tutucusu 2">
            <a:extLst>
              <a:ext uri="{FF2B5EF4-FFF2-40B4-BE49-F238E27FC236}">
                <a16:creationId xmlns:a16="http://schemas.microsoft.com/office/drawing/2014/main" id="{7BA662FF-4A35-4509-BD3C-2EB6682C1239}"/>
              </a:ext>
            </a:extLst>
          </p:cNvPr>
          <p:cNvGraphicFramePr>
            <a:graphicFrameLocks noGrp="1"/>
          </p:cNvGraphicFramePr>
          <p:nvPr>
            <p:ph idx="1"/>
            <p:extLst>
              <p:ext uri="{D42A27DB-BD31-4B8C-83A1-F6EECF244321}">
                <p14:modId xmlns:p14="http://schemas.microsoft.com/office/powerpoint/2010/main" val="165279267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99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630CD4A-D189-4585-9B6A-FD7DBCF0101F}"/>
              </a:ext>
            </a:extLst>
          </p:cNvPr>
          <p:cNvSpPr>
            <a:spLocks noGrp="1"/>
          </p:cNvSpPr>
          <p:nvPr>
            <p:ph type="title"/>
          </p:nvPr>
        </p:nvSpPr>
        <p:spPr>
          <a:xfrm>
            <a:off x="1153618" y="1239927"/>
            <a:ext cx="4008586" cy="4680583"/>
          </a:xfrm>
        </p:spPr>
        <p:txBody>
          <a:bodyPr anchor="ctr">
            <a:normAutofit/>
          </a:bodyPr>
          <a:lstStyle/>
          <a:p>
            <a:r>
              <a:rPr lang="tr-TR" sz="5200"/>
              <a:t>Introduction</a:t>
            </a:r>
          </a:p>
        </p:txBody>
      </p:sp>
      <p:sp>
        <p:nvSpPr>
          <p:cNvPr id="3" name="İçerik Yer Tutucusu 2">
            <a:extLst>
              <a:ext uri="{FF2B5EF4-FFF2-40B4-BE49-F238E27FC236}">
                <a16:creationId xmlns:a16="http://schemas.microsoft.com/office/drawing/2014/main" id="{FB7C5D41-FC02-4E3C-96F1-E1992B878482}"/>
              </a:ext>
            </a:extLst>
          </p:cNvPr>
          <p:cNvSpPr>
            <a:spLocks noGrp="1"/>
          </p:cNvSpPr>
          <p:nvPr>
            <p:ph idx="1"/>
          </p:nvPr>
        </p:nvSpPr>
        <p:spPr>
          <a:xfrm>
            <a:off x="6291923" y="1239927"/>
            <a:ext cx="4971824" cy="4680583"/>
          </a:xfrm>
        </p:spPr>
        <p:txBody>
          <a:bodyPr anchor="ctr">
            <a:normAutofit/>
          </a:bodyPr>
          <a:lstStyle/>
          <a:p>
            <a:r>
              <a:rPr lang="en-US" sz="2000" b="1"/>
              <a:t>This paper introduces </a:t>
            </a:r>
            <a:r>
              <a:rPr lang="en-US" sz="2000"/>
              <a:t>a new technique for searching in game tree</a:t>
            </a:r>
            <a:r>
              <a:rPr lang="tr-TR" sz="2000"/>
              <a:t>s</a:t>
            </a:r>
          </a:p>
          <a:p>
            <a:pPr lvl="1"/>
            <a:r>
              <a:rPr lang="tr-TR" sz="2000"/>
              <a:t>B</a:t>
            </a:r>
            <a:r>
              <a:rPr lang="en-US" sz="2000"/>
              <a:t>ased on the idea of approximating the min and max operators with generalized mean-value operators. </a:t>
            </a:r>
            <a:endParaRPr lang="tr-TR" sz="2000"/>
          </a:p>
          <a:p>
            <a:r>
              <a:rPr lang="tr-TR" sz="2000"/>
              <a:t>To understand this paper,</a:t>
            </a:r>
          </a:p>
          <a:p>
            <a:pPr lvl="1"/>
            <a:r>
              <a:rPr lang="tr-TR" sz="2000"/>
              <a:t>What is alpha – beta pruning?</a:t>
            </a:r>
          </a:p>
        </p:txBody>
      </p:sp>
    </p:spTree>
    <p:extLst>
      <p:ext uri="{BB962C8B-B14F-4D97-AF65-F5344CB8AC3E}">
        <p14:creationId xmlns:p14="http://schemas.microsoft.com/office/powerpoint/2010/main" val="82393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8DB7AB7-8E21-421E-B951-143001A6EB43}"/>
              </a:ext>
            </a:extLst>
          </p:cNvPr>
          <p:cNvSpPr>
            <a:spLocks noGrp="1"/>
          </p:cNvSpPr>
          <p:nvPr>
            <p:ph type="title"/>
          </p:nvPr>
        </p:nvSpPr>
        <p:spPr>
          <a:xfrm>
            <a:off x="1045028" y="1336329"/>
            <a:ext cx="3892732" cy="4382588"/>
          </a:xfrm>
        </p:spPr>
        <p:txBody>
          <a:bodyPr anchor="ctr">
            <a:normAutofit/>
          </a:bodyPr>
          <a:lstStyle/>
          <a:p>
            <a:r>
              <a:rPr lang="tr-TR" sz="5400"/>
              <a:t>What is Alpha Beta Pruning?</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9210457-5034-4AA0-95E7-F4A983034FF5}"/>
              </a:ext>
            </a:extLst>
          </p:cNvPr>
          <p:cNvSpPr>
            <a:spLocks noGrp="1"/>
          </p:cNvSpPr>
          <p:nvPr>
            <p:ph idx="1"/>
          </p:nvPr>
        </p:nvSpPr>
        <p:spPr>
          <a:xfrm>
            <a:off x="6096001" y="1336329"/>
            <a:ext cx="5260848" cy="4382588"/>
          </a:xfrm>
        </p:spPr>
        <p:txBody>
          <a:bodyPr anchor="ctr">
            <a:normAutofit/>
          </a:bodyPr>
          <a:lstStyle/>
          <a:p>
            <a:r>
              <a:rPr lang="en-US" sz="1400" b="1"/>
              <a:t>Alpha–beta pruning</a:t>
            </a:r>
            <a:r>
              <a:rPr lang="en-US" sz="1400"/>
              <a:t> </a:t>
            </a:r>
            <a:endParaRPr lang="tr-TR" sz="1400"/>
          </a:p>
          <a:p>
            <a:pPr lvl="1"/>
            <a:r>
              <a:rPr lang="tr-TR" sz="1400"/>
              <a:t>Search Algorithm</a:t>
            </a:r>
            <a:r>
              <a:rPr lang="en-US" sz="1400"/>
              <a:t> </a:t>
            </a:r>
            <a:endParaRPr lang="tr-TR" sz="1400"/>
          </a:p>
          <a:p>
            <a:pPr lvl="2"/>
            <a:r>
              <a:rPr lang="tr-TR" sz="1400"/>
              <a:t>S</a:t>
            </a:r>
            <a:r>
              <a:rPr lang="en-US" sz="1400"/>
              <a:t>eeks to decrease the number of nodes that are evaluated by the minim</a:t>
            </a:r>
            <a:r>
              <a:rPr lang="tr-TR" sz="1400"/>
              <a:t>ax algorithm</a:t>
            </a:r>
            <a:r>
              <a:rPr lang="en-US" sz="1400"/>
              <a:t> in its </a:t>
            </a:r>
            <a:r>
              <a:rPr lang="tr-TR" sz="1400"/>
              <a:t>search trees</a:t>
            </a:r>
            <a:r>
              <a:rPr lang="en-US" sz="1400"/>
              <a:t>.</a:t>
            </a:r>
            <a:endParaRPr lang="tr-TR" sz="1400"/>
          </a:p>
          <a:p>
            <a:r>
              <a:rPr lang="tr-TR" sz="1400"/>
              <a:t>For some games,</a:t>
            </a:r>
          </a:p>
          <a:p>
            <a:pPr lvl="1"/>
            <a:r>
              <a:rPr lang="tr-TR" sz="1400"/>
              <a:t>TicTacToe – move count is limited</a:t>
            </a:r>
          </a:p>
          <a:p>
            <a:pPr lvl="2"/>
            <a:r>
              <a:rPr lang="tr-TR" sz="1400"/>
              <a:t>So, that is not problem for calculation of computers.</a:t>
            </a:r>
          </a:p>
          <a:p>
            <a:r>
              <a:rPr lang="tr-TR" sz="1400"/>
              <a:t>For some games,</a:t>
            </a:r>
          </a:p>
          <a:p>
            <a:pPr lvl="1"/>
            <a:r>
              <a:rPr lang="tr-TR" sz="1400"/>
              <a:t>Cheese, GO, etc. – move count is high</a:t>
            </a:r>
          </a:p>
          <a:p>
            <a:pPr lvl="2"/>
            <a:r>
              <a:rPr lang="tr-TR" sz="1400"/>
              <a:t>Calculate to all move is diffucult even impossible.</a:t>
            </a:r>
          </a:p>
          <a:p>
            <a:r>
              <a:rPr lang="tr-TR" sz="1400"/>
              <a:t>To make calculation easier, improving the calculation methods is MUST!</a:t>
            </a:r>
          </a:p>
          <a:p>
            <a:pPr lvl="1"/>
            <a:r>
              <a:rPr lang="tr-TR" sz="1400"/>
              <a:t>To make this improvment, using alpha beta pruning is possible.</a:t>
            </a:r>
          </a:p>
          <a:p>
            <a:pPr lvl="1"/>
            <a:r>
              <a:rPr lang="tr-TR" sz="1400"/>
              <a:t>The aim of alpha beta pruning is increasing the performance</a:t>
            </a:r>
          </a:p>
          <a:p>
            <a:pPr marL="0" indent="0">
              <a:buNone/>
            </a:pPr>
            <a:endParaRPr lang="tr-TR" sz="1400" strike="sngStrike"/>
          </a:p>
        </p:txBody>
      </p:sp>
    </p:spTree>
    <p:extLst>
      <p:ext uri="{BB962C8B-B14F-4D97-AF65-F5344CB8AC3E}">
        <p14:creationId xmlns:p14="http://schemas.microsoft.com/office/powerpoint/2010/main" val="157951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5B6E1E-B165-4E16-97F4-063F92F8C1EB}"/>
              </a:ext>
            </a:extLst>
          </p:cNvPr>
          <p:cNvSpPr>
            <a:spLocks noGrp="1"/>
          </p:cNvSpPr>
          <p:nvPr>
            <p:ph type="title"/>
          </p:nvPr>
        </p:nvSpPr>
        <p:spPr>
          <a:xfrm>
            <a:off x="838200" y="365125"/>
            <a:ext cx="10515600" cy="1325563"/>
          </a:xfrm>
        </p:spPr>
        <p:txBody>
          <a:bodyPr/>
          <a:lstStyle/>
          <a:p>
            <a:r>
              <a:rPr lang="tr-TR" dirty="0" err="1"/>
              <a:t>Example</a:t>
            </a:r>
            <a:r>
              <a:rPr lang="tr-TR" dirty="0"/>
              <a:t> – Beta-Alpha </a:t>
            </a:r>
            <a:r>
              <a:rPr lang="tr-TR" dirty="0" err="1"/>
              <a:t>Pruning</a:t>
            </a:r>
            <a:endParaRPr lang="tr-TR" dirty="0"/>
          </a:p>
        </p:txBody>
      </p:sp>
      <p:pic>
        <p:nvPicPr>
          <p:cNvPr id="2050" name="Picture 2">
            <a:extLst>
              <a:ext uri="{FF2B5EF4-FFF2-40B4-BE49-F238E27FC236}">
                <a16:creationId xmlns:a16="http://schemas.microsoft.com/office/drawing/2014/main" id="{F4AEAACB-231E-40DB-A0A0-E3525F6C15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7207" y="1825625"/>
            <a:ext cx="857758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8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E86657-38F1-4BB4-BA7B-1B5C218EB2C1}"/>
              </a:ext>
            </a:extLst>
          </p:cNvPr>
          <p:cNvSpPr>
            <a:spLocks noGrp="1"/>
          </p:cNvSpPr>
          <p:nvPr>
            <p:ph type="title"/>
          </p:nvPr>
        </p:nvSpPr>
        <p:spPr/>
        <p:txBody>
          <a:bodyPr/>
          <a:lstStyle/>
          <a:p>
            <a:r>
              <a:rPr lang="tr-TR" dirty="0" err="1"/>
              <a:t>Pseudocode</a:t>
            </a:r>
            <a:r>
              <a:rPr lang="tr-TR" dirty="0"/>
              <a:t> - Alpha Beta </a:t>
            </a:r>
            <a:r>
              <a:rPr lang="tr-TR" dirty="0" err="1"/>
              <a:t>Pruning</a:t>
            </a:r>
            <a:endParaRPr lang="tr-TR" dirty="0"/>
          </a:p>
        </p:txBody>
      </p:sp>
      <p:pic>
        <p:nvPicPr>
          <p:cNvPr id="4" name="İçerik Yer Tutucusu 3">
            <a:extLst>
              <a:ext uri="{FF2B5EF4-FFF2-40B4-BE49-F238E27FC236}">
                <a16:creationId xmlns:a16="http://schemas.microsoft.com/office/drawing/2014/main" id="{2A12F365-FDEA-4A5D-9145-DC9652295840}"/>
              </a:ext>
            </a:extLst>
          </p:cNvPr>
          <p:cNvPicPr>
            <a:picLocks noGrp="1" noChangeAspect="1"/>
          </p:cNvPicPr>
          <p:nvPr>
            <p:ph idx="1"/>
          </p:nvPr>
        </p:nvPicPr>
        <p:blipFill rotWithShape="1">
          <a:blip r:embed="rId2"/>
          <a:srcRect l="13256" t="25730" r="39049" b="34197"/>
          <a:stretch/>
        </p:blipFill>
        <p:spPr>
          <a:xfrm>
            <a:off x="838200" y="1796902"/>
            <a:ext cx="8571614" cy="4051137"/>
          </a:xfrm>
          <a:prstGeom prst="rect">
            <a:avLst/>
          </a:prstGeom>
        </p:spPr>
      </p:pic>
    </p:spTree>
    <p:extLst>
      <p:ext uri="{BB962C8B-B14F-4D97-AF65-F5344CB8AC3E}">
        <p14:creationId xmlns:p14="http://schemas.microsoft.com/office/powerpoint/2010/main" val="112567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A3F8426-A1EF-4C7F-8EAD-CF59CED6C78C}"/>
              </a:ext>
            </a:extLst>
          </p:cNvPr>
          <p:cNvSpPr>
            <a:spLocks noGrp="1"/>
          </p:cNvSpPr>
          <p:nvPr>
            <p:ph type="title"/>
          </p:nvPr>
        </p:nvSpPr>
        <p:spPr>
          <a:xfrm>
            <a:off x="1045028" y="1336329"/>
            <a:ext cx="3892732" cy="4382588"/>
          </a:xfrm>
        </p:spPr>
        <p:txBody>
          <a:bodyPr anchor="ctr">
            <a:normAutofit/>
          </a:bodyPr>
          <a:lstStyle/>
          <a:p>
            <a:r>
              <a:rPr lang="tr-TR" sz="5400"/>
              <a:t>Introduction – Cont.</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5F63197-2792-4D52-9C6C-A06B0BC9DCA9}"/>
              </a:ext>
            </a:extLst>
          </p:cNvPr>
          <p:cNvSpPr>
            <a:spLocks noGrp="1"/>
          </p:cNvSpPr>
          <p:nvPr>
            <p:ph idx="1"/>
          </p:nvPr>
        </p:nvSpPr>
        <p:spPr>
          <a:xfrm>
            <a:off x="6096001" y="1336329"/>
            <a:ext cx="5260848" cy="4382588"/>
          </a:xfrm>
        </p:spPr>
        <p:txBody>
          <a:bodyPr anchor="ctr">
            <a:normAutofit/>
          </a:bodyPr>
          <a:lstStyle/>
          <a:p>
            <a:r>
              <a:rPr lang="tr-TR" sz="1700"/>
              <a:t>Computers are pocket-siz now a days.</a:t>
            </a:r>
          </a:p>
          <a:p>
            <a:pPr lvl="1"/>
            <a:r>
              <a:rPr lang="tr-TR" sz="1700"/>
              <a:t>Performance is important because hardware is limited.</a:t>
            </a:r>
          </a:p>
          <a:p>
            <a:r>
              <a:rPr lang="tr-TR" sz="1700"/>
              <a:t>So, </a:t>
            </a:r>
            <a:r>
              <a:rPr lang="en-US" sz="1700"/>
              <a:t>new techniques are needed</a:t>
            </a:r>
            <a:r>
              <a:rPr lang="tr-TR" sz="1700"/>
              <a:t> for searching in game trees</a:t>
            </a:r>
            <a:r>
              <a:rPr lang="en-US" sz="1700"/>
              <a:t>. </a:t>
            </a:r>
            <a:endParaRPr lang="tr-TR" sz="1700"/>
          </a:p>
          <a:p>
            <a:pPr lvl="1"/>
            <a:r>
              <a:rPr lang="en-US" sz="1700"/>
              <a:t>"A method is needed which will always expand the node that is expected to have the largest effect on the value." </a:t>
            </a:r>
            <a:endParaRPr lang="tr-TR" sz="1700"/>
          </a:p>
          <a:p>
            <a:r>
              <a:rPr lang="en-US" sz="1700"/>
              <a:t>This paper suggests such a method. </a:t>
            </a:r>
            <a:endParaRPr lang="tr-TR" sz="1700"/>
          </a:p>
          <a:p>
            <a:pPr lvl="1"/>
            <a:r>
              <a:rPr lang="tr-TR" sz="1700"/>
              <a:t>«M</a:t>
            </a:r>
            <a:r>
              <a:rPr lang="en-US" sz="1700"/>
              <a:t>in/max approximation</a:t>
            </a:r>
            <a:r>
              <a:rPr lang="tr-TR" sz="1700"/>
              <a:t>» </a:t>
            </a:r>
            <a:r>
              <a:rPr lang="en-US" sz="1700"/>
              <a:t>attempts to focus the computer's attention on the important lines of play. </a:t>
            </a:r>
            <a:endParaRPr lang="tr-TR" sz="1700"/>
          </a:p>
          <a:p>
            <a:pPr lvl="1"/>
            <a:r>
              <a:rPr lang="en-US" sz="1700"/>
              <a:t>The key idea is to approximate the "min" and "max" operators with generalized mean-value operators.</a:t>
            </a:r>
            <a:endParaRPr lang="tr-TR" sz="1700"/>
          </a:p>
        </p:txBody>
      </p:sp>
    </p:spTree>
    <p:extLst>
      <p:ext uri="{BB962C8B-B14F-4D97-AF65-F5344CB8AC3E}">
        <p14:creationId xmlns:p14="http://schemas.microsoft.com/office/powerpoint/2010/main" val="212331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B3BB889-20F0-4FDE-92DA-C0C18DDBC020}"/>
              </a:ext>
            </a:extLst>
          </p:cNvPr>
          <p:cNvSpPr>
            <a:spLocks noGrp="1"/>
          </p:cNvSpPr>
          <p:nvPr>
            <p:ph type="title"/>
          </p:nvPr>
        </p:nvSpPr>
        <p:spPr>
          <a:xfrm>
            <a:off x="1045028" y="1372905"/>
            <a:ext cx="3892732" cy="4305519"/>
          </a:xfrm>
        </p:spPr>
        <p:txBody>
          <a:bodyPr anchor="ctr">
            <a:normAutofit/>
          </a:bodyPr>
          <a:lstStyle/>
          <a:p>
            <a:r>
              <a:rPr lang="tr-TR" sz="5400"/>
              <a:t>Generalized Mean Value</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DD994E6-9FAD-4967-A102-33E0B1D47193}"/>
              </a:ext>
            </a:extLst>
          </p:cNvPr>
          <p:cNvSpPr>
            <a:spLocks noGrp="1"/>
          </p:cNvSpPr>
          <p:nvPr>
            <p:ph idx="1"/>
          </p:nvPr>
        </p:nvSpPr>
        <p:spPr>
          <a:xfrm>
            <a:off x="6096000" y="1372905"/>
            <a:ext cx="5224272" cy="4305519"/>
          </a:xfrm>
        </p:spPr>
        <p:txBody>
          <a:bodyPr anchor="ctr">
            <a:normAutofit/>
          </a:bodyPr>
          <a:lstStyle/>
          <a:p>
            <a:pPr fontAlgn="base"/>
            <a:r>
              <a:rPr lang="en-US" sz="2000"/>
              <a:t>The major reason that the generalized means are of interest to us here is that they are more suitable for a "sensitivity analysis" than the min or max functions.</a:t>
            </a:r>
            <a:endParaRPr lang="tr-TR" sz="2000"/>
          </a:p>
          <a:p>
            <a:pPr fontAlgn="base"/>
            <a:r>
              <a:rPr lang="en-US" sz="2000"/>
              <a:t>One of the ideas of this paper is that by using the generalized mean values to approximate the min and max functions, we can identify in an interesting way that leaf in a game tree upon whose value the value at the root depends most strongly. This is done by taking derivatives of the generalized mean value functions at each node and using the chain rule.</a:t>
            </a:r>
            <a:br>
              <a:rPr lang="tr-TR" sz="2000"/>
            </a:br>
            <a:endParaRPr lang="tr-TR" sz="2000"/>
          </a:p>
        </p:txBody>
      </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5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22BF83-D478-4601-B106-BD322B9E7B06}"/>
              </a:ext>
            </a:extLst>
          </p:cNvPr>
          <p:cNvSpPr>
            <a:spLocks noGrp="1"/>
          </p:cNvSpPr>
          <p:nvPr>
            <p:ph type="title"/>
          </p:nvPr>
        </p:nvSpPr>
        <p:spPr>
          <a:xfrm>
            <a:off x="1153618" y="1239927"/>
            <a:ext cx="4008586" cy="4680583"/>
          </a:xfrm>
        </p:spPr>
        <p:txBody>
          <a:bodyPr anchor="ctr">
            <a:normAutofit/>
          </a:bodyPr>
          <a:lstStyle/>
          <a:p>
            <a:r>
              <a:rPr lang="tr-TR" sz="5200"/>
              <a:t>What is Game Trees?</a:t>
            </a:r>
          </a:p>
        </p:txBody>
      </p:sp>
      <p:sp>
        <p:nvSpPr>
          <p:cNvPr id="3" name="İçerik Yer Tutucusu 2">
            <a:extLst>
              <a:ext uri="{FF2B5EF4-FFF2-40B4-BE49-F238E27FC236}">
                <a16:creationId xmlns:a16="http://schemas.microsoft.com/office/drawing/2014/main" id="{6305EFB1-9D25-47E4-B228-431814584F55}"/>
              </a:ext>
            </a:extLst>
          </p:cNvPr>
          <p:cNvSpPr>
            <a:spLocks noGrp="1"/>
          </p:cNvSpPr>
          <p:nvPr>
            <p:ph idx="1"/>
          </p:nvPr>
        </p:nvSpPr>
        <p:spPr>
          <a:xfrm>
            <a:off x="6291923" y="1239927"/>
            <a:ext cx="4971824" cy="4680583"/>
          </a:xfrm>
        </p:spPr>
        <p:txBody>
          <a:bodyPr anchor="ctr">
            <a:normAutofit/>
          </a:bodyPr>
          <a:lstStyle/>
          <a:p>
            <a:r>
              <a:rPr lang="en-US" sz="2000"/>
              <a:t>In game theory, a game tree is a directed graph whose nodes are positions in a game</a:t>
            </a:r>
            <a:r>
              <a:rPr lang="tr-TR" sz="2000"/>
              <a:t> </a:t>
            </a:r>
            <a:r>
              <a:rPr lang="en-US" sz="2000"/>
              <a:t>and whose edges are moves. </a:t>
            </a:r>
            <a:endParaRPr lang="tr-TR" sz="2000"/>
          </a:p>
          <a:p>
            <a:r>
              <a:rPr lang="en-US" sz="2000"/>
              <a:t>The complete game tree for a game is the game tree starting at the initial position and containing all possible moves from each position; the complete tree is the same tree as that obtained from the extensive-form game representation.</a:t>
            </a:r>
          </a:p>
          <a:p>
            <a:endParaRPr lang="tr-TR" sz="2000"/>
          </a:p>
        </p:txBody>
      </p:sp>
    </p:spTree>
    <p:extLst>
      <p:ext uri="{BB962C8B-B14F-4D97-AF65-F5344CB8AC3E}">
        <p14:creationId xmlns:p14="http://schemas.microsoft.com/office/powerpoint/2010/main" val="23770650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2958</Words>
  <Application>Microsoft Macintosh PowerPoint</Application>
  <PresentationFormat>Widescreen</PresentationFormat>
  <Paragraphs>155</Paragraphs>
  <Slides>27</Slides>
  <Notes>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Teması</vt:lpstr>
      <vt:lpstr>Asuman Besi                                                                                                                                                          Computer Engineer Student of Cankaya University Computer Engineer Master’s Degree</vt:lpstr>
      <vt:lpstr>Game Tree Searching by Min/Max Approximation Ronald L. Rivest, 1988</vt:lpstr>
      <vt:lpstr>Introduction</vt:lpstr>
      <vt:lpstr>What is Alpha Beta Pruning?</vt:lpstr>
      <vt:lpstr>Example – Beta-Alpha Pruning</vt:lpstr>
      <vt:lpstr>Pseudocode - Alpha Beta Pruning</vt:lpstr>
      <vt:lpstr>Introduction – Cont.</vt:lpstr>
      <vt:lpstr>Generalized Mean Value</vt:lpstr>
      <vt:lpstr>What is Game Trees?</vt:lpstr>
      <vt:lpstr>What is Game Tree?</vt:lpstr>
      <vt:lpstr>What is Game Trees?</vt:lpstr>
      <vt:lpstr>Searching in a game tree </vt:lpstr>
      <vt:lpstr>Searching in a game tree </vt:lpstr>
      <vt:lpstr>Searching in a game tree </vt:lpstr>
      <vt:lpstr>Iterative search heuristics details </vt:lpstr>
      <vt:lpstr>Penalty-based Iterative Search Method </vt:lpstr>
      <vt:lpstr>Penalty-based Iterative Search Method </vt:lpstr>
      <vt:lpstr>Searching by min/max approximation </vt:lpstr>
      <vt:lpstr>Searching by min/max approximation </vt:lpstr>
      <vt:lpstr>The game: Connect-Four</vt:lpstr>
      <vt:lpstr>The static evaluator </vt:lpstr>
      <vt:lpstr>Resource bounds </vt:lpstr>
      <vt:lpstr>Minimax search with alpha-beta pruning </vt:lpstr>
      <vt:lpstr>Penalty-based heuristic </vt:lpstr>
      <vt:lpstr>Results </vt:lpstr>
      <vt:lpstr>Results </vt:lpstr>
      <vt:lpstr>Open problems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Tree Searching by Min/Max Approximation Ronald L. Rivest, 1988</dc:title>
  <dc:creator>Hilal Kokturk</dc:creator>
  <cp:lastModifiedBy>Microsoft Office User</cp:lastModifiedBy>
  <cp:revision>4</cp:revision>
  <dcterms:created xsi:type="dcterms:W3CDTF">2020-03-03T20:49:16Z</dcterms:created>
  <dcterms:modified xsi:type="dcterms:W3CDTF">2020-04-01T13:23:37Z</dcterms:modified>
</cp:coreProperties>
</file>