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1"/>
  </p:notesMasterIdLst>
  <p:sldIdLst>
    <p:sldId id="256" r:id="rId2"/>
    <p:sldId id="269" r:id="rId3"/>
    <p:sldId id="258" r:id="rId4"/>
    <p:sldId id="257" r:id="rId5"/>
    <p:sldId id="260" r:id="rId6"/>
    <p:sldId id="270" r:id="rId7"/>
    <p:sldId id="261" r:id="rId8"/>
    <p:sldId id="271" r:id="rId9"/>
    <p:sldId id="294" r:id="rId10"/>
    <p:sldId id="272" r:id="rId11"/>
    <p:sldId id="262" r:id="rId12"/>
    <p:sldId id="263" r:id="rId13"/>
    <p:sldId id="288" r:id="rId14"/>
    <p:sldId id="268" r:id="rId15"/>
    <p:sldId id="264" r:id="rId16"/>
    <p:sldId id="265" r:id="rId17"/>
    <p:sldId id="293" r:id="rId18"/>
    <p:sldId id="266" r:id="rId19"/>
    <p:sldId id="267" r:id="rId20"/>
    <p:sldId id="259" r:id="rId21"/>
    <p:sldId id="292" r:id="rId22"/>
    <p:sldId id="273" r:id="rId23"/>
    <p:sldId id="274" r:id="rId24"/>
    <p:sldId id="278" r:id="rId25"/>
    <p:sldId id="280" r:id="rId26"/>
    <p:sldId id="279" r:id="rId27"/>
    <p:sldId id="281" r:id="rId28"/>
    <p:sldId id="282" r:id="rId29"/>
    <p:sldId id="283" r:id="rId30"/>
    <p:sldId id="290" r:id="rId31"/>
    <p:sldId id="291" r:id="rId32"/>
    <p:sldId id="276" r:id="rId33"/>
    <p:sldId id="277" r:id="rId34"/>
    <p:sldId id="286" r:id="rId35"/>
    <p:sldId id="284" r:id="rId36"/>
    <p:sldId id="287" r:id="rId37"/>
    <p:sldId id="289" r:id="rId38"/>
    <p:sldId id="295" r:id="rId39"/>
    <p:sldId id="285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1227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EC12A-281B-4B45-AAA6-EAD1087108C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DD976-0734-476D-B410-3C60EF293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61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A3E4-BF59-4912-A9B7-1C3A690DF530}" type="datetime1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00400"/>
            <a:ext cx="656408" cy="618057"/>
          </a:xfrm>
        </p:spPr>
        <p:txBody>
          <a:bodyPr/>
          <a:lstStyle>
            <a:lvl1pPr>
              <a:defRPr sz="2800" b="1">
                <a:solidFill>
                  <a:srgbClr val="FFFF00"/>
                </a:solidFill>
              </a:defRPr>
            </a:lvl1pPr>
          </a:lstStyle>
          <a:p>
            <a:fld id="{E7CA156E-81C2-AB42-92D5-AF520ECBE0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E48C-22DC-4F0F-A93E-97C2AFDB2B99}" type="datetime1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65C6A-F6AD-47EF-8D38-F41EAA53351E}" type="datetime1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CBD1-E918-450B-BA44-064D8026BE31}" type="datetime1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467E-3917-4785-BFE8-CD39811C0D16}" type="datetime1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x-none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DA71-EBD1-49EF-A764-C98951209D93}" type="datetime1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x-none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E5E4-7B78-4153-A16C-33D20AC34E7E}" type="datetime1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072F-3D07-45BA-BED9-B90B17CD4DB6}" type="datetime1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0AB2-61D5-428F-AC2B-C80A42BA7F20}" type="datetime1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6428" y="135685"/>
            <a:ext cx="661851" cy="604544"/>
          </a:xfrm>
        </p:spPr>
        <p:txBody>
          <a:bodyPr/>
          <a:lstStyle>
            <a:lvl1pPr>
              <a:defRPr sz="2400" b="1">
                <a:solidFill>
                  <a:srgbClr val="FFFF00"/>
                </a:solidFill>
              </a:defRPr>
            </a:lvl1pPr>
          </a:lstStyle>
          <a:p>
            <a:fld id="{E7CA156E-81C2-AB42-92D5-AF520ECBE0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4A4A-A932-4640-92E2-AB01B93D6C60}" type="datetime1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6429" y="149843"/>
            <a:ext cx="536664" cy="527829"/>
          </a:xfrm>
        </p:spPr>
        <p:txBody>
          <a:bodyPr/>
          <a:lstStyle>
            <a:lvl1pPr>
              <a:defRPr sz="2400" b="1">
                <a:solidFill>
                  <a:srgbClr val="FFFF00"/>
                </a:solidFill>
              </a:defRPr>
            </a:lvl1pPr>
          </a:lstStyle>
          <a:p>
            <a:fld id="{E7CA156E-81C2-AB42-92D5-AF520ECBE0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CB2E-3665-4A25-A9A1-1B5B3EC09E6F}" type="datetime1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2499" y="215159"/>
            <a:ext cx="574761" cy="459755"/>
          </a:xfrm>
        </p:spPr>
        <p:txBody>
          <a:bodyPr/>
          <a:lstStyle>
            <a:lvl1pPr>
              <a:defRPr sz="2400" b="1">
                <a:solidFill>
                  <a:srgbClr val="FFFF00"/>
                </a:solidFill>
              </a:defRPr>
            </a:lvl1pPr>
          </a:lstStyle>
          <a:p>
            <a:fld id="{E7CA156E-81C2-AB42-92D5-AF520ECBE0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0E01-24CB-4CBA-853B-BBC2CD9543F4}" type="datetime1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96D1-DCAE-4B32-A01B-9FC21436A872}" type="datetime1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8744-E51B-4C75-8ABC-9A0802C7EC4C}" type="datetime1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69087" y="106304"/>
            <a:ext cx="580206" cy="590382"/>
          </a:xfrm>
        </p:spPr>
        <p:txBody>
          <a:bodyPr/>
          <a:lstStyle>
            <a:lvl1pPr>
              <a:defRPr sz="2400" b="1">
                <a:solidFill>
                  <a:srgbClr val="FFFF00"/>
                </a:solidFill>
              </a:defRPr>
            </a:lvl1pPr>
          </a:lstStyle>
          <a:p>
            <a:fld id="{E7CA156E-81C2-AB42-92D5-AF520ECBE0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221D4-E623-40A3-9D17-4A6DA4632E7F}" type="datetime1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247814"/>
            <a:ext cx="591093" cy="365125"/>
          </a:xfrm>
        </p:spPr>
        <p:txBody>
          <a:bodyPr/>
          <a:lstStyle>
            <a:lvl1pPr>
              <a:defRPr sz="2400" b="1">
                <a:solidFill>
                  <a:srgbClr val="FFFF00"/>
                </a:solidFill>
              </a:defRPr>
            </a:lvl1pPr>
          </a:lstStyle>
          <a:p>
            <a:fld id="{E7CA156E-81C2-AB42-92D5-AF520ECBE0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FCC5-F459-4BC8-BAF7-9A014C87D6F7}" type="datetime1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8AE2258-C7E3-444E-862C-9C60D9D0C6B9}" type="datetime1">
              <a:rPr lang="en-US" smtClean="0"/>
              <a:t>11/17/2020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199" y="215159"/>
            <a:ext cx="569321" cy="546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>
                <a:solidFill>
                  <a:srgbClr val="FFFF00"/>
                </a:solidFill>
              </a:defRPr>
            </a:lvl1pPr>
          </a:lstStyle>
          <a:p>
            <a:fld id="{E7CA156E-81C2-AB42-92D5-AF520ECBE0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</a:p>
          <a:p>
            <a:r>
              <a:rPr lang="en-US" dirty="0" smtClean="0"/>
              <a:t>Logistic Regression</a:t>
            </a:r>
          </a:p>
          <a:p>
            <a:r>
              <a:rPr lang="en-US" dirty="0" smtClean="0"/>
              <a:t>K Nearest Neighbors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92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97972"/>
            <a:ext cx="9030381" cy="670083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1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with Outliers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Considering outliers is a problem when we use Linear Regression.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82" y="3091529"/>
            <a:ext cx="6572275" cy="374488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7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Logit</a:t>
            </a:r>
            <a:r>
              <a:rPr lang="en-US" dirty="0" smtClean="0"/>
              <a:t>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1500" y="1904999"/>
                <a:ext cx="8001000" cy="4833257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As a solution instead of using the linear model, Logistic Regression uses the following model:</a:t>
                </a:r>
              </a:p>
              <a:p>
                <a:r>
                  <a:rPr lang="en-US" dirty="0" smtClean="0"/>
                  <a:t>The probability of a sample data x to belong to a class is P(x)</a:t>
                </a:r>
              </a:p>
              <a:p>
                <a:r>
                  <a:rPr lang="en-US" dirty="0" smtClean="0"/>
                  <a:t>The model is defined as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Or:   	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Sup>
                              <m:sSub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/>
                            </m:sSub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/>
                            </m:sSub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Sup>
                              <m:sSub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/>
                            </m:sSub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/>
                            </m:sSub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1500" y="1904999"/>
                <a:ext cx="8001000" cy="4833257"/>
              </a:xfrm>
              <a:blipFill>
                <a:blip r:embed="rId2"/>
                <a:stretch>
                  <a:fillRect l="-991" t="-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LOGIT Function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376" y="1966566"/>
            <a:ext cx="7725678" cy="488405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2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Logistic regression model – building and training - Deep Learni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868943"/>
            <a:ext cx="8104414" cy="498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3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Logistic Regression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Iteratively minimize the cost function by changing the model parameters (</a:t>
            </a:r>
            <a:r>
              <a:rPr lang="el-GR" sz="3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parameters)</a:t>
            </a:r>
          </a:p>
          <a:p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It is possible to define some criteria based on the number of misclassified data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3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92529"/>
            <a:ext cx="8001000" cy="1143000"/>
          </a:xfrm>
        </p:spPr>
        <p:txBody>
          <a:bodyPr/>
          <a:lstStyle/>
          <a:p>
            <a:r>
              <a:rPr lang="en-US" dirty="0" smtClean="0"/>
              <a:t>Determining Misclassifications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One way to determine the accuracy of the model is using confusion matrix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37" y="3243942"/>
            <a:ext cx="7634326" cy="326321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71" y="154895"/>
            <a:ext cx="8322129" cy="1143000"/>
          </a:xfrm>
        </p:spPr>
        <p:txBody>
          <a:bodyPr/>
          <a:lstStyle/>
          <a:p>
            <a:r>
              <a:rPr lang="en-US" dirty="0" smtClean="0"/>
              <a:t>Confusion Matrix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4999"/>
            <a:ext cx="8893629" cy="4669971"/>
          </a:xfrm>
        </p:spPr>
        <p:txBody>
          <a:bodyPr>
            <a:normAutofit/>
          </a:bodyPr>
          <a:lstStyle/>
          <a:p>
            <a:r>
              <a:rPr lang="en-US" dirty="0" smtClean="0"/>
              <a:t>Assume pixels in CT images having tumors are classified as:</a:t>
            </a:r>
          </a:p>
          <a:p>
            <a:pPr lvl="1"/>
            <a:r>
              <a:rPr lang="en-US" dirty="0" smtClean="0"/>
              <a:t>Tumor</a:t>
            </a:r>
          </a:p>
          <a:p>
            <a:pPr lvl="1"/>
            <a:r>
              <a:rPr lang="en-US" dirty="0" smtClean="0"/>
              <a:t>Normal</a:t>
            </a:r>
          </a:p>
          <a:p>
            <a:r>
              <a:rPr lang="en-US" dirty="0" smtClean="0"/>
              <a:t>If a pixel is Tumor and classified as Tumor </a:t>
            </a:r>
            <a:r>
              <a:rPr lang="en-US" dirty="0" smtClean="0">
                <a:sym typeface="Wingdings" panose="05000000000000000000" pitchFamily="2" charset="2"/>
              </a:rPr>
              <a:t> True Positive</a:t>
            </a:r>
          </a:p>
          <a:p>
            <a:r>
              <a:rPr lang="en-US" dirty="0"/>
              <a:t>If a pixel is </a:t>
            </a:r>
            <a:r>
              <a:rPr lang="en-US" dirty="0" smtClean="0"/>
              <a:t>Normal </a:t>
            </a:r>
            <a:r>
              <a:rPr lang="en-US" dirty="0"/>
              <a:t>and classified as Tumor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 smtClean="0">
                <a:sym typeface="Wingdings" panose="05000000000000000000" pitchFamily="2" charset="2"/>
              </a:rPr>
              <a:t>False </a:t>
            </a:r>
            <a:r>
              <a:rPr lang="en-US" dirty="0">
                <a:sym typeface="Wingdings" panose="05000000000000000000" pitchFamily="2" charset="2"/>
              </a:rPr>
              <a:t>Positive</a:t>
            </a:r>
            <a:endParaRPr lang="en-US" dirty="0"/>
          </a:p>
          <a:p>
            <a:r>
              <a:rPr lang="en-US" dirty="0"/>
              <a:t>If a pixel is Tumor and classified as </a:t>
            </a:r>
            <a:r>
              <a:rPr lang="en-US" dirty="0" smtClean="0"/>
              <a:t>Normal </a:t>
            </a:r>
            <a:r>
              <a:rPr lang="en-US" dirty="0">
                <a:sym typeface="Wingdings" panose="05000000000000000000" pitchFamily="2" charset="2"/>
              </a:rPr>
              <a:t> True </a:t>
            </a:r>
            <a:r>
              <a:rPr lang="en-US" dirty="0" smtClean="0">
                <a:sym typeface="Wingdings" panose="05000000000000000000" pitchFamily="2" charset="2"/>
              </a:rPr>
              <a:t>Negative</a:t>
            </a:r>
            <a:endParaRPr lang="en-US" dirty="0"/>
          </a:p>
          <a:p>
            <a:r>
              <a:rPr lang="en-US" dirty="0"/>
              <a:t>If a pixel is </a:t>
            </a:r>
            <a:r>
              <a:rPr lang="en-US" dirty="0" smtClean="0"/>
              <a:t>Normal </a:t>
            </a:r>
            <a:r>
              <a:rPr lang="en-US" dirty="0"/>
              <a:t>and classified as </a:t>
            </a:r>
            <a:r>
              <a:rPr lang="en-US" dirty="0" smtClean="0"/>
              <a:t>Normal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 smtClean="0">
                <a:sym typeface="Wingdings" panose="05000000000000000000" pitchFamily="2" charset="2"/>
              </a:rPr>
              <a:t>False Negative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6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and Precision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Consider Tumor Detection in CT images. If the model decides all pixels are tumor then True Positive will be 100% (!!)</a:t>
                </a:r>
              </a:p>
              <a:p>
                <a:r>
                  <a:rPr lang="en-US" dirty="0"/>
                  <a:t>B</a:t>
                </a:r>
                <a:r>
                  <a:rPr lang="en-US" dirty="0" smtClean="0"/>
                  <a:t>etter metrics are: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𝑃𝑟𝑒𝑐𝑖𝑠𝑖𝑜𝑛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𝑇𝑟𝑢𝑒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𝑃𝑜𝑠𝑖𝑡𝑖𝑣𝑒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𝑇𝑟𝑢𝑒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𝑃𝑜𝑖𝑡𝑖𝑣𝑒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𝐹𝑎𝑙𝑠𝑒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𝑃𝑜𝑠𝑖𝑡𝑖𝑣𝑒</m:t>
                        </m:r>
                      </m:den>
                    </m:f>
                  </m:oMath>
                </a14:m>
                <a:endParaRPr lang="en-US" sz="3200" dirty="0" smtClean="0"/>
              </a:p>
              <a:p>
                <a:pPr lvl="1"/>
                <a:endParaRPr lang="en-US" sz="3200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𝑅𝑒𝑐𝑎𝑙𝑙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𝑇𝑟𝑢𝑒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𝑃𝑜𝑠𝑖𝑡𝑖𝑣𝑒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𝑇𝑟𝑢𝑒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𝑃𝑜𝑠𝑖𝑡𝑖𝑣𝑒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𝐹𝑎𝑙𝑠𝑒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𝑁𝑒𝑔𝑎𝑡𝑖𝑣𝑒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5" t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1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and Recall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4999"/>
            <a:ext cx="8256814" cy="4288971"/>
          </a:xfrm>
        </p:spPr>
        <p:txBody>
          <a:bodyPr>
            <a:noAutofit/>
          </a:bodyPr>
          <a:lstStyle/>
          <a:p>
            <a:r>
              <a:rPr lang="en-US" sz="2800" dirty="0" smtClean="0"/>
              <a:t>In terms of tumor example:</a:t>
            </a:r>
          </a:p>
          <a:p>
            <a:r>
              <a:rPr lang="en-US" sz="2800" dirty="0" smtClean="0"/>
              <a:t>Precision determines how many tumor pixel were detected, and in doing so how many mistakes were made</a:t>
            </a:r>
          </a:p>
          <a:p>
            <a:endParaRPr lang="en-US" sz="2800" dirty="0"/>
          </a:p>
          <a:p>
            <a:r>
              <a:rPr lang="en-US" sz="2800" dirty="0" smtClean="0"/>
              <a:t>Recall determines how many tumor and how many non-tumor pixels have been identified correctly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0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Classification Problem</a:t>
            </a:r>
          </a:p>
          <a:p>
            <a:r>
              <a:rPr lang="en-US" dirty="0" smtClean="0"/>
              <a:t>Logistic Regression</a:t>
            </a:r>
          </a:p>
          <a:p>
            <a:pPr lvl="1"/>
            <a:r>
              <a:rPr lang="en-US" dirty="0" smtClean="0"/>
              <a:t>Binary and Multi-Class </a:t>
            </a:r>
          </a:p>
          <a:p>
            <a:r>
              <a:rPr lang="en-US" dirty="0" smtClean="0"/>
              <a:t>K-Nearest Neighbor Classifier</a:t>
            </a:r>
          </a:p>
          <a:p>
            <a:pPr lvl="1"/>
            <a:r>
              <a:rPr lang="en-US" dirty="0" smtClean="0"/>
              <a:t>Optimizing Neighbor Detection</a:t>
            </a:r>
          </a:p>
          <a:p>
            <a:pPr lvl="1"/>
            <a:r>
              <a:rPr lang="en-US" dirty="0" smtClean="0"/>
              <a:t>Determining K Parameter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486591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multiclass Logistic Regression applications are converted into multiple binary applications </a:t>
            </a:r>
          </a:p>
          <a:p>
            <a:r>
              <a:rPr lang="en-US" sz="2800" dirty="0" smtClean="0"/>
              <a:t>Example: Using multiclass Logistic Regression create a model to decide if the weather if </a:t>
            </a:r>
            <a:r>
              <a:rPr lang="en-US" sz="2800" dirty="0" smtClean="0">
                <a:solidFill>
                  <a:srgbClr val="FF0000"/>
                </a:solidFill>
              </a:rPr>
              <a:t>Sunny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Cloudy</a:t>
            </a:r>
            <a:r>
              <a:rPr lang="en-US" sz="2800" dirty="0" smtClean="0"/>
              <a:t>, or </a:t>
            </a:r>
            <a:r>
              <a:rPr lang="en-US" sz="2800" dirty="0" smtClean="0">
                <a:solidFill>
                  <a:srgbClr val="FF0000"/>
                </a:solidFill>
              </a:rPr>
              <a:t>Rainy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In this example we have three classes</a:t>
            </a:r>
          </a:p>
          <a:p>
            <a:r>
              <a:rPr lang="en-US" sz="2800" dirty="0" smtClean="0"/>
              <a:t>Create a binary model to decide if it is </a:t>
            </a:r>
            <a:r>
              <a:rPr lang="en-US" sz="2800" dirty="0" smtClean="0">
                <a:solidFill>
                  <a:srgbClr val="FF0000"/>
                </a:solidFill>
              </a:rPr>
              <a:t>Sunny</a:t>
            </a:r>
            <a:r>
              <a:rPr lang="en-US" sz="2800" dirty="0" smtClean="0"/>
              <a:t> or Not, a model to decide if it is </a:t>
            </a:r>
            <a:r>
              <a:rPr lang="en-US" sz="2800" dirty="0" smtClean="0">
                <a:solidFill>
                  <a:srgbClr val="FF0000"/>
                </a:solidFill>
              </a:rPr>
              <a:t>Cloudy</a:t>
            </a:r>
            <a:r>
              <a:rPr lang="en-US" sz="2800" dirty="0" smtClean="0"/>
              <a:t> or Not, and a third model to decide if it is </a:t>
            </a:r>
            <a:r>
              <a:rPr lang="en-US" sz="2800" dirty="0" smtClean="0">
                <a:solidFill>
                  <a:srgbClr val="FF0000"/>
                </a:solidFill>
              </a:rPr>
              <a:t>Rainy</a:t>
            </a:r>
            <a:r>
              <a:rPr lang="en-US" sz="2800" dirty="0" smtClean="0"/>
              <a:t> or Not 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0242" y="2288495"/>
            <a:ext cx="8001000" cy="1143000"/>
          </a:xfrm>
        </p:spPr>
        <p:txBody>
          <a:bodyPr/>
          <a:lstStyle/>
          <a:p>
            <a:r>
              <a:rPr lang="en-US" dirty="0" smtClean="0"/>
              <a:t>K-Nearest Neighbor Classifier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8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Assume </a:t>
            </a:r>
            <a:r>
              <a:rPr lang="en-US" sz="3200" dirty="0" err="1" smtClean="0"/>
              <a:t>D</a:t>
            </a:r>
            <a:r>
              <a:rPr lang="en-US" sz="3200" baseline="30000" dirty="0" err="1" smtClean="0"/>
              <a:t>n</a:t>
            </a:r>
            <a:r>
              <a:rPr lang="en-US" sz="3200" dirty="0" smtClean="0"/>
              <a:t> ={x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,x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,…,</a:t>
            </a:r>
            <a:r>
              <a:rPr lang="en-US" sz="3200" dirty="0" err="1" smtClean="0"/>
              <a:t>x</a:t>
            </a:r>
            <a:r>
              <a:rPr lang="en-US" sz="3200" baseline="-25000" dirty="0" err="1" smtClean="0"/>
              <a:t>n</a:t>
            </a:r>
            <a:r>
              <a:rPr lang="en-US" sz="3200" dirty="0" smtClean="0"/>
              <a:t>} is a labeled set of data samples.</a:t>
            </a:r>
          </a:p>
          <a:p>
            <a:r>
              <a:rPr lang="en-US" sz="3200" dirty="0" smtClean="0"/>
              <a:t>A new data sample is classified by growing a cell around it until the cell includes k samples.</a:t>
            </a:r>
          </a:p>
          <a:p>
            <a:r>
              <a:rPr lang="en-US" sz="3200" dirty="0" smtClean="0"/>
              <a:t>The new sample is assigned to the class having majority samples in the cell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500" y="303188"/>
            <a:ext cx="7756263" cy="1054250"/>
          </a:xfrm>
        </p:spPr>
        <p:txBody>
          <a:bodyPr/>
          <a:lstStyle/>
          <a:p>
            <a:r>
              <a:rPr lang="en-US" dirty="0"/>
              <a:t>K-Nearest Neighbor </a:t>
            </a:r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Simplest version of k-nearest neighbor uses k=1</a:t>
            </a:r>
          </a:p>
          <a:p>
            <a:r>
              <a:rPr lang="en-US" sz="3200" dirty="0" smtClean="0"/>
              <a:t>Assign the new sample to the class of its nearest neighbor.</a:t>
            </a:r>
          </a:p>
          <a:p>
            <a:r>
              <a:rPr lang="en-US" sz="3200" dirty="0" smtClean="0"/>
              <a:t>When the number of </a:t>
            </a:r>
            <a:r>
              <a:rPr lang="en-US" sz="3200" dirty="0" smtClean="0"/>
              <a:t>data samples </a:t>
            </a:r>
            <a:r>
              <a:rPr lang="en-US" sz="3200" dirty="0" smtClean="0"/>
              <a:t>(n) is large the error rate of k-nearest neighbor is low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6237" y="203789"/>
            <a:ext cx="7756263" cy="1054250"/>
          </a:xfrm>
        </p:spPr>
        <p:txBody>
          <a:bodyPr/>
          <a:lstStyle/>
          <a:p>
            <a:r>
              <a:rPr lang="en-US" dirty="0"/>
              <a:t>K-Nearest Neighbor Classification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1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274638"/>
            <a:ext cx="8311243" cy="1143000"/>
          </a:xfrm>
        </p:spPr>
        <p:txBody>
          <a:bodyPr/>
          <a:lstStyle/>
          <a:p>
            <a:r>
              <a:rPr lang="en-US" dirty="0" smtClean="0"/>
              <a:t>5-Nearest Neighbor (5-NN)</a:t>
            </a:r>
            <a:endParaRPr lang="en-US" dirty="0"/>
          </a:p>
        </p:txBody>
      </p:sp>
      <p:pic>
        <p:nvPicPr>
          <p:cNvPr id="3074" name="Picture 2" descr="Building a k-Nearest-Neighbors (k-NN) Model with Scikit-lear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604" y="1905000"/>
            <a:ext cx="6072312" cy="484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9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1-Nearest Neighbor</a:t>
            </a:r>
            <a:endParaRPr lang="en-US" dirty="0"/>
          </a:p>
        </p:txBody>
      </p:sp>
      <p:pic>
        <p:nvPicPr>
          <p:cNvPr id="4098" name="Picture 2" descr="Illustration of a kNN classification model. For k = 1, the model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375" y="2058744"/>
            <a:ext cx="4746482" cy="478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4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1-Nearest Neighbor?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111" y="1937657"/>
            <a:ext cx="7939975" cy="491383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8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K-NN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In fact K-NN does not include any training step. </a:t>
            </a:r>
          </a:p>
          <a:p>
            <a:r>
              <a:rPr lang="en-US" sz="2600" dirty="0" smtClean="0"/>
              <a:t>The data can be used directly for classification</a:t>
            </a:r>
          </a:p>
          <a:p>
            <a:r>
              <a:rPr lang="en-US" sz="2600" dirty="0" smtClean="0"/>
              <a:t>More suitable for real-time application with</a:t>
            </a:r>
          </a:p>
          <a:p>
            <a:pPr lvl="1"/>
            <a:r>
              <a:rPr lang="en-US" sz="2600" dirty="0" smtClean="0"/>
              <a:t>Low complexity in feature extraction</a:t>
            </a:r>
          </a:p>
          <a:p>
            <a:pPr lvl="1"/>
            <a:r>
              <a:rPr lang="en-US" sz="2600" dirty="0" smtClean="0"/>
              <a:t>Smaller number of features</a:t>
            </a:r>
          </a:p>
          <a:p>
            <a:pPr lvl="1"/>
            <a:r>
              <a:rPr lang="en-US" sz="2600" dirty="0" smtClean="0"/>
              <a:t>Changing data (Dynamic data)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0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Assume an image is corrupted with salt-and-pepper noise.</a:t>
            </a:r>
          </a:p>
          <a:p>
            <a:r>
              <a:rPr lang="en-US" sz="3200" dirty="0" smtClean="0"/>
              <a:t>To replace the noisy pixels, </a:t>
            </a:r>
          </a:p>
          <a:p>
            <a:pPr lvl="1"/>
            <a:r>
              <a:rPr lang="en-US" sz="2800" dirty="0"/>
              <a:t>U</a:t>
            </a:r>
            <a:r>
              <a:rPr lang="en-US" sz="2800" dirty="0" smtClean="0"/>
              <a:t>sing K-NN find the majority pixel color,</a:t>
            </a:r>
          </a:p>
          <a:p>
            <a:pPr lvl="1"/>
            <a:r>
              <a:rPr lang="en-US" sz="2800" dirty="0" smtClean="0"/>
              <a:t>Replace the noisy pixel with the majority pixel color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7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Noisy Image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415" y="1883202"/>
            <a:ext cx="6583170" cy="493391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4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vs. Categorical 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 learning models can provide two types of outputs using feature values:</a:t>
            </a:r>
          </a:p>
          <a:p>
            <a:pPr lvl="1"/>
            <a:r>
              <a:rPr lang="en-US" dirty="0" smtClean="0"/>
              <a:t>A numeric output, Linear Regression is an example of this type</a:t>
            </a:r>
          </a:p>
          <a:p>
            <a:pPr lvl="1"/>
            <a:r>
              <a:rPr lang="en-US" dirty="0" smtClean="0"/>
              <a:t>A categorical output, Classifiers are in this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Removed with K=5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743" y="1807028"/>
            <a:ext cx="6793313" cy="501424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9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</a:t>
            </a:r>
            <a:r>
              <a:rPr lang="en-US" dirty="0"/>
              <a:t>R</a:t>
            </a:r>
            <a:r>
              <a:rPr lang="en-US" dirty="0" smtClean="0"/>
              <a:t>emoved with K=9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3376" y="1796143"/>
            <a:ext cx="6717248" cy="503653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For each new sample we should find its distance to </a:t>
            </a:r>
            <a:r>
              <a:rPr lang="en-US" sz="3200" b="1" dirty="0" smtClean="0">
                <a:solidFill>
                  <a:srgbClr val="FF0000"/>
                </a:solidFill>
              </a:rPr>
              <a:t>n</a:t>
            </a:r>
            <a:r>
              <a:rPr lang="en-US" sz="3200" dirty="0" smtClean="0"/>
              <a:t> data sample in </a:t>
            </a:r>
            <a:r>
              <a:rPr lang="en-US" sz="3200" b="1" dirty="0" smtClean="0">
                <a:solidFill>
                  <a:srgbClr val="FF0000"/>
                </a:solidFill>
              </a:rPr>
              <a:t>d</a:t>
            </a:r>
            <a:r>
              <a:rPr lang="en-US" sz="3200" dirty="0" smtClean="0"/>
              <a:t>-dimensional space</a:t>
            </a:r>
          </a:p>
          <a:p>
            <a:r>
              <a:rPr lang="en-US" sz="3200" dirty="0" smtClean="0"/>
              <a:t>The distance computation requires a long time, especially when </a:t>
            </a:r>
            <a:r>
              <a:rPr lang="en-US" sz="3200" dirty="0" smtClean="0">
                <a:solidFill>
                  <a:srgbClr val="FF0000"/>
                </a:solidFill>
              </a:rPr>
              <a:t>n</a:t>
            </a:r>
            <a:r>
              <a:rPr lang="en-US" sz="3200" dirty="0" smtClean="0"/>
              <a:t> and </a:t>
            </a:r>
            <a:r>
              <a:rPr lang="en-US" sz="3200" dirty="0" smtClean="0">
                <a:solidFill>
                  <a:srgbClr val="FF0000"/>
                </a:solidFill>
              </a:rPr>
              <a:t>d</a:t>
            </a:r>
            <a:r>
              <a:rPr lang="en-US" sz="3200" dirty="0" smtClean="0"/>
              <a:t> are large </a:t>
            </a:r>
          </a:p>
          <a:p>
            <a:r>
              <a:rPr lang="en-US" sz="3200" dirty="0" smtClean="0"/>
              <a:t>Some optimizations are possible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32065"/>
            <a:ext cx="7756263" cy="1054250"/>
          </a:xfrm>
        </p:spPr>
        <p:txBody>
          <a:bodyPr/>
          <a:lstStyle/>
          <a:p>
            <a:r>
              <a:rPr lang="en-US" sz="4400" dirty="0" smtClean="0"/>
              <a:t>Computational Complexity of K-Nearest Neighbor</a:t>
            </a: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6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499" y="1904999"/>
            <a:ext cx="8245929" cy="484414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Optimization </a:t>
            </a:r>
            <a:r>
              <a:rPr lang="en-US" sz="3200" dirty="0">
                <a:solidFill>
                  <a:srgbClr val="FF0000"/>
                </a:solidFill>
              </a:rPr>
              <a:t>1</a:t>
            </a:r>
            <a:r>
              <a:rPr lang="en-US" sz="3200" dirty="0" smtClean="0"/>
              <a:t>: Restrict the search space by structuring the sample space.</a:t>
            </a:r>
          </a:p>
          <a:p>
            <a:r>
              <a:rPr lang="en-US" sz="3200" dirty="0" smtClean="0"/>
              <a:t>A simple example:</a:t>
            </a:r>
          </a:p>
          <a:p>
            <a:r>
              <a:rPr lang="en-US" sz="3200" dirty="0" smtClean="0"/>
              <a:t>Divide the feature space into blocks and define a center for each block</a:t>
            </a:r>
          </a:p>
          <a:p>
            <a:r>
              <a:rPr lang="en-US" sz="3200" dirty="0" smtClean="0"/>
              <a:t>For each new data, find its block and search in that block and its neighbors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4851" y="249285"/>
            <a:ext cx="8694295" cy="1054250"/>
          </a:xfrm>
        </p:spPr>
        <p:txBody>
          <a:bodyPr/>
          <a:lstStyle/>
          <a:p>
            <a:r>
              <a:rPr lang="en-US" dirty="0" smtClean="0"/>
              <a:t>Optimizing </a:t>
            </a:r>
            <a:r>
              <a:rPr lang="en-US" dirty="0"/>
              <a:t>K-Nearest </a:t>
            </a:r>
            <a:r>
              <a:rPr lang="en-US" dirty="0" smtClean="0"/>
              <a:t>Neighbor Search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3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59" y="885826"/>
            <a:ext cx="8021411" cy="593951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6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585" y="187552"/>
            <a:ext cx="8001000" cy="1143000"/>
          </a:xfrm>
        </p:spPr>
        <p:txBody>
          <a:bodyPr/>
          <a:lstStyle/>
          <a:p>
            <a:r>
              <a:rPr lang="en-US" dirty="0"/>
              <a:t>Optimizing K-Nearest Neighbor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Optimization 2</a:t>
            </a:r>
            <a:r>
              <a:rPr lang="en-US" sz="3200" dirty="0"/>
              <a:t>: Eliminate useless samples to reduce the size of the sample space </a:t>
            </a:r>
            <a:r>
              <a:rPr lang="en-US" sz="3200" dirty="0" smtClean="0"/>
              <a:t>(pruning</a:t>
            </a:r>
            <a:r>
              <a:rPr lang="en-US" sz="3200" dirty="0"/>
              <a:t>).</a:t>
            </a:r>
          </a:p>
          <a:p>
            <a:r>
              <a:rPr lang="en-US" sz="3200" dirty="0" smtClean="0"/>
              <a:t>If some data samples are very close to each other, only keep one of them and remove the rest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38" y="1053164"/>
            <a:ext cx="7464990" cy="579006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1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K </a:t>
            </a:r>
            <a:r>
              <a:rPr lang="en-US" dirty="0" smtClean="0"/>
              <a:t>Parameter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13" y="1796142"/>
            <a:ext cx="8300357" cy="4822371"/>
          </a:xfrm>
        </p:spPr>
        <p:txBody>
          <a:bodyPr>
            <a:noAutofit/>
          </a:bodyPr>
          <a:lstStyle/>
          <a:p>
            <a:r>
              <a:rPr lang="en-US" sz="2800" dirty="0" smtClean="0"/>
              <a:t>Choosing a suitable value for K is application dependent.</a:t>
            </a:r>
          </a:p>
          <a:p>
            <a:r>
              <a:rPr lang="en-US" sz="2800" dirty="0" smtClean="0"/>
              <a:t>One simple rule is using square root of the number of samples</a:t>
            </a:r>
          </a:p>
          <a:p>
            <a:r>
              <a:rPr lang="en-US" sz="2800" dirty="0" smtClean="0"/>
              <a:t>For example, if you have 500 samples, use K=21</a:t>
            </a:r>
          </a:p>
          <a:p>
            <a:r>
              <a:rPr lang="en-US" sz="2800" dirty="0" smtClean="0"/>
              <a:t>Note that K should be an odd number</a:t>
            </a:r>
          </a:p>
          <a:p>
            <a:r>
              <a:rPr lang="en-US" sz="2800" dirty="0" smtClean="0"/>
              <a:t>K can also be determined using cross validation. We will discuss this topic later on.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9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 machine learning we can use data for prediction and classification.</a:t>
            </a:r>
          </a:p>
          <a:p>
            <a:r>
              <a:rPr lang="en-US" sz="2800" dirty="0" smtClean="0"/>
              <a:t>We use regression for prediction. Logistic regression is used for classification.</a:t>
            </a:r>
          </a:p>
          <a:p>
            <a:r>
              <a:rPr lang="en-US" sz="2800" dirty="0" smtClean="0"/>
              <a:t>Another method for classification is K Nearest Neighbor</a:t>
            </a:r>
          </a:p>
          <a:p>
            <a:r>
              <a:rPr lang="en-US" sz="2800" dirty="0" smtClean="0"/>
              <a:t>K-Nearest Neighbor is a very simple and fast classifier with minimum number of parameters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781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6300" y="2604181"/>
            <a:ext cx="8001000" cy="1143000"/>
          </a:xfrm>
        </p:spPr>
        <p:txBody>
          <a:bodyPr/>
          <a:lstStyle/>
          <a:p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Classification is the problem of assigning data to the different categories using features</a:t>
            </a:r>
          </a:p>
          <a:p>
            <a:r>
              <a:rPr lang="en-US" dirty="0" smtClean="0"/>
              <a:t>Each category is named a class</a:t>
            </a:r>
          </a:p>
          <a:p>
            <a:r>
              <a:rPr lang="en-US" dirty="0" smtClean="0"/>
              <a:t>Number of categories is limited</a:t>
            </a:r>
          </a:p>
          <a:p>
            <a:pPr lvl="1"/>
            <a:r>
              <a:rPr lang="en-US" dirty="0" smtClean="0"/>
              <a:t>Binary: if there are only two classes</a:t>
            </a:r>
          </a:p>
          <a:p>
            <a:pPr lvl="1"/>
            <a:r>
              <a:rPr lang="en-US" dirty="0" smtClean="0"/>
              <a:t>Multi-class: if there are more than two classes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6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7713" y="1904999"/>
                <a:ext cx="8675915" cy="473528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Linear Regression defines a linear relationship between the input feature and the output </a:t>
                </a:r>
                <a:r>
                  <a:rPr lang="en-US" dirty="0"/>
                  <a:t>(</a:t>
                </a:r>
                <a:r>
                  <a:rPr lang="en-US" dirty="0" smtClean="0"/>
                  <a:t>estimation)</a:t>
                </a:r>
              </a:p>
              <a:p>
                <a:r>
                  <a:rPr lang="en-US" dirty="0" smtClean="0"/>
                  <a:t>Linear Regression can be shown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Or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Here x is input feature(s), </a:t>
                </a:r>
                <a:r>
                  <a:rPr lang="el-GR" sz="28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β</a:t>
                </a:r>
                <a:r>
                  <a:rPr lang="en-US" sz="2800" i="1" baseline="-250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US" sz="2800" i="1" dirty="0" smtClean="0"/>
                  <a:t> </a:t>
                </a:r>
                <a:r>
                  <a:rPr lang="en-US" dirty="0" smtClean="0"/>
                  <a:t>are parameters, and y is the predicted output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7713" y="1904999"/>
                <a:ext cx="8675915" cy="4735287"/>
              </a:xfrm>
              <a:blipFill>
                <a:blip r:embed="rId2"/>
                <a:stretch>
                  <a:fillRect l="-703" t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6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07" y="274638"/>
            <a:ext cx="8657697" cy="1143000"/>
          </a:xfrm>
        </p:spPr>
        <p:txBody>
          <a:bodyPr/>
          <a:lstStyle/>
          <a:p>
            <a:r>
              <a:rPr lang="en-US" dirty="0" smtClean="0"/>
              <a:t>Example: Linear Regression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5534" y="1962103"/>
            <a:ext cx="6479785" cy="489862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2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Linear Regression for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1500" y="1904999"/>
                <a:ext cx="8001000" cy="4397829"/>
              </a:xfrm>
            </p:spPr>
            <p:txBody>
              <a:bodyPr/>
              <a:lstStyle/>
              <a:p>
                <a:r>
                  <a:rPr lang="en-US" dirty="0" smtClean="0"/>
                  <a:t>Linear Regression can be used for classification if we modify the Regression function and the Cost function as follows:</a:t>
                </a:r>
              </a:p>
              <a:p>
                <a:r>
                  <a:rPr lang="en-US" dirty="0" smtClean="0"/>
                  <a:t>Regression: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1           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)&gt;0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)&lt;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 smtClean="0"/>
                  <a:t>Cost: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Here </a:t>
                </a:r>
                <a:r>
                  <a:rPr lang="en-US" sz="2800" dirty="0" err="1" smtClean="0"/>
                  <a:t>y</a:t>
                </a:r>
                <a:r>
                  <a:rPr lang="en-US" sz="2800" baseline="-25000" dirty="0" err="1" smtClean="0"/>
                  <a:t>c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is the class value from data, and </a:t>
                </a:r>
                <a:r>
                  <a:rPr lang="en-US" sz="2800" dirty="0" err="1" smtClean="0"/>
                  <a:t>y</a:t>
                </a:r>
                <a:r>
                  <a:rPr lang="en-US" sz="2800" baseline="-25000" dirty="0" err="1" smtClean="0"/>
                  <a:t>m</a:t>
                </a:r>
                <a:r>
                  <a:rPr lang="en-US" dirty="0" smtClean="0"/>
                  <a:t> is the value given by the model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1500" y="1904999"/>
                <a:ext cx="8001000" cy="4397829"/>
              </a:xfrm>
              <a:blipFill>
                <a:blip r:embed="rId2"/>
                <a:stretch>
                  <a:fillRect l="-915" t="-970" r="-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6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Assume the given data comes form two categories (binary) of Independent house, and apartment.</a:t>
            </a:r>
          </a:p>
          <a:p>
            <a:r>
              <a:rPr lang="en-US" sz="3200" dirty="0" smtClean="0"/>
              <a:t>The input features are area (m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) and price</a:t>
            </a:r>
          </a:p>
          <a:p>
            <a:r>
              <a:rPr lang="en-US" sz="3200" dirty="0" smtClean="0"/>
              <a:t>The model classifies each data as</a:t>
            </a:r>
          </a:p>
          <a:p>
            <a:pPr lvl="1"/>
            <a:r>
              <a:rPr lang="en-US" sz="3000" dirty="0" smtClean="0"/>
              <a:t>Independent house</a:t>
            </a:r>
          </a:p>
          <a:p>
            <a:pPr lvl="1"/>
            <a:r>
              <a:rPr lang="en-US" sz="3000" dirty="0" smtClean="0"/>
              <a:t>Apartment</a:t>
            </a:r>
          </a:p>
          <a:p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9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Data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060" y="2471825"/>
            <a:ext cx="8683880" cy="325406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56E-81C2-AB42-92D5-AF520ECBE0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velogu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Travelogu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6753</TotalTime>
  <Words>1270</Words>
  <Application>Microsoft Office PowerPoint</Application>
  <PresentationFormat>On-screen Show (4:3)</PresentationFormat>
  <Paragraphs>170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Calibri</vt:lpstr>
      <vt:lpstr>Calisto MT</vt:lpstr>
      <vt:lpstr>Cambria Math</vt:lpstr>
      <vt:lpstr>Mistral</vt:lpstr>
      <vt:lpstr>Wingdings</vt:lpstr>
      <vt:lpstr>Wingdings 2</vt:lpstr>
      <vt:lpstr>Travelogue</vt:lpstr>
      <vt:lpstr>Machine Learning</vt:lpstr>
      <vt:lpstr>Content</vt:lpstr>
      <vt:lpstr>Numerical vs. Categorical Outputs</vt:lpstr>
      <vt:lpstr>Classification</vt:lpstr>
      <vt:lpstr>Linear Regression</vt:lpstr>
      <vt:lpstr>Example: Linear Regression</vt:lpstr>
      <vt:lpstr>Using Linear Regression for Classification</vt:lpstr>
      <vt:lpstr>Example</vt:lpstr>
      <vt:lpstr>Input Data</vt:lpstr>
      <vt:lpstr>PowerPoint Presentation</vt:lpstr>
      <vt:lpstr>Problem with Outliers</vt:lpstr>
      <vt:lpstr>Logit Function</vt:lpstr>
      <vt:lpstr>LOGIT Function</vt:lpstr>
      <vt:lpstr>Example</vt:lpstr>
      <vt:lpstr>Estimating Logistic Regression Parameters</vt:lpstr>
      <vt:lpstr>Determining Misclassifications</vt:lpstr>
      <vt:lpstr>Confusion Matrix Example</vt:lpstr>
      <vt:lpstr>Recall and Precision</vt:lpstr>
      <vt:lpstr>Precision and Recall</vt:lpstr>
      <vt:lpstr>Multiclass Logistic Regression</vt:lpstr>
      <vt:lpstr>K-Nearest Neighbor Classifier</vt:lpstr>
      <vt:lpstr>K-Nearest Neighbor Classification</vt:lpstr>
      <vt:lpstr>K-Nearest Neighbor Classification</vt:lpstr>
      <vt:lpstr>5-Nearest Neighbor (5-NN)</vt:lpstr>
      <vt:lpstr>1-Nearest Neighbor</vt:lpstr>
      <vt:lpstr>1-Nearest Neighbor?</vt:lpstr>
      <vt:lpstr>Training K-NN</vt:lpstr>
      <vt:lpstr>Example</vt:lpstr>
      <vt:lpstr>A Noisy Image</vt:lpstr>
      <vt:lpstr>Noise Removed with K=5</vt:lpstr>
      <vt:lpstr>Noise Removed with K=9</vt:lpstr>
      <vt:lpstr>Computational Complexity of K-Nearest Neighbor</vt:lpstr>
      <vt:lpstr>Optimizing K-Nearest Neighbor Search</vt:lpstr>
      <vt:lpstr>PowerPoint Presentation</vt:lpstr>
      <vt:lpstr>Optimizing K-Nearest Neighbor Search</vt:lpstr>
      <vt:lpstr>PowerPoint Presentation</vt:lpstr>
      <vt:lpstr>Choosing K Parameter</vt:lpstr>
      <vt:lpstr>Summary</vt:lpstr>
      <vt:lpstr>Question?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</dc:title>
  <dc:creator>Roya Choupani</dc:creator>
  <cp:lastModifiedBy>Elizabeth</cp:lastModifiedBy>
  <cp:revision>50</cp:revision>
  <dcterms:created xsi:type="dcterms:W3CDTF">2020-03-28T11:07:13Z</dcterms:created>
  <dcterms:modified xsi:type="dcterms:W3CDTF">2020-11-18T12:16:05Z</dcterms:modified>
</cp:coreProperties>
</file>